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eke van Tuinen" userId="ed22c550-b84f-4481-816d-c5ae7bd4721b" providerId="ADAL" clId="{3A0628CB-C04C-47C1-9E70-40B12B61E30B}"/>
    <pc:docChg chg="modSld">
      <pc:chgData name="Hanneke van Tuinen" userId="ed22c550-b84f-4481-816d-c5ae7bd4721b" providerId="ADAL" clId="{3A0628CB-C04C-47C1-9E70-40B12B61E30B}" dt="2020-04-03T08:18:35.572" v="9" actId="403"/>
      <pc:docMkLst>
        <pc:docMk/>
      </pc:docMkLst>
      <pc:sldChg chg="modSp">
        <pc:chgData name="Hanneke van Tuinen" userId="ed22c550-b84f-4481-816d-c5ae7bd4721b" providerId="ADAL" clId="{3A0628CB-C04C-47C1-9E70-40B12B61E30B}" dt="2020-04-03T08:18:35.572" v="9" actId="403"/>
        <pc:sldMkLst>
          <pc:docMk/>
          <pc:sldMk cId="2719564517" sldId="257"/>
        </pc:sldMkLst>
        <pc:spChg chg="mod">
          <ac:chgData name="Hanneke van Tuinen" userId="ed22c550-b84f-4481-816d-c5ae7bd4721b" providerId="ADAL" clId="{3A0628CB-C04C-47C1-9E70-40B12B61E30B}" dt="2020-04-03T08:18:35.572" v="9" actId="403"/>
          <ac:spMkLst>
            <pc:docMk/>
            <pc:sldMk cId="2719564517" sldId="257"/>
            <ac:spMk id="2" creationId="{132C9A07-35B4-486E-9FE2-C3EB08D90D01}"/>
          </ac:spMkLst>
        </pc:spChg>
      </pc:sldChg>
      <pc:sldChg chg="modSp">
        <pc:chgData name="Hanneke van Tuinen" userId="ed22c550-b84f-4481-816d-c5ae7bd4721b" providerId="ADAL" clId="{3A0628CB-C04C-47C1-9E70-40B12B61E30B}" dt="2020-04-03T08:18:00.538" v="2" actId="1076"/>
        <pc:sldMkLst>
          <pc:docMk/>
          <pc:sldMk cId="2917392831" sldId="259"/>
        </pc:sldMkLst>
        <pc:spChg chg="mod">
          <ac:chgData name="Hanneke van Tuinen" userId="ed22c550-b84f-4481-816d-c5ae7bd4721b" providerId="ADAL" clId="{3A0628CB-C04C-47C1-9E70-40B12B61E30B}" dt="2020-04-03T08:18:00.538" v="2" actId="1076"/>
          <ac:spMkLst>
            <pc:docMk/>
            <pc:sldMk cId="2917392831" sldId="259"/>
            <ac:spMk id="2" creationId="{358CBE5E-A8AA-4DDA-B597-FAF7DA05916B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3T07:39:11.77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0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8FE0E0-D95D-46EF-A375-475D4DB0E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4F6CBA-B754-4CC9-AE28-509486624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640080"/>
            <a:ext cx="6894575" cy="3566160"/>
          </a:xfrm>
        </p:spPr>
        <p:txBody>
          <a:bodyPr>
            <a:normAutofit/>
          </a:bodyPr>
          <a:lstStyle/>
          <a:p>
            <a:r>
              <a:rPr lang="nl-NL" sz="4800" dirty="0"/>
              <a:t>Geneesmiddelenkennis</a:t>
            </a:r>
            <a:r>
              <a:rPr lang="nl-NL" dirty="0"/>
              <a:t>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12C0EE1-0955-43AD-B880-29CBD516C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646" y="4693253"/>
            <a:ext cx="6894576" cy="15727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nl-NL" sz="2400" dirty="0"/>
              <a:t>Maagdarmkanaal, LF2V, P7</a:t>
            </a:r>
          </a:p>
          <a:p>
            <a:pPr>
              <a:lnSpc>
                <a:spcPct val="100000"/>
              </a:lnSpc>
            </a:pPr>
            <a:r>
              <a:rPr lang="nl-NL" sz="2400" dirty="0"/>
              <a:t>Boek: Geneesmiddelenkennis voor doktersassistenten H8</a:t>
            </a:r>
          </a:p>
          <a:p>
            <a:pPr>
              <a:lnSpc>
                <a:spcPct val="100000"/>
              </a:lnSpc>
            </a:pPr>
            <a:endParaRPr lang="nl-NL" sz="2400" dirty="0"/>
          </a:p>
          <a:p>
            <a:pPr>
              <a:lnSpc>
                <a:spcPct val="100000"/>
              </a:lnSpc>
            </a:pPr>
            <a:r>
              <a:rPr lang="nl-NL" sz="2400" dirty="0"/>
              <a:t>April 2020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D82A42F-AEBE-4065-9792-036A904D8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646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98A67E"/>
          </a:solidFill>
          <a:ln w="38100" cap="rnd">
            <a:solidFill>
              <a:srgbClr val="98A67E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13981F-8DCF-4DF1-A676-FB00712643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37" r="25018" b="2"/>
          <a:stretch/>
        </p:blipFill>
        <p:spPr>
          <a:xfrm>
            <a:off x="8139803" y="10"/>
            <a:ext cx="4052199" cy="6857990"/>
          </a:xfrm>
          <a:custGeom>
            <a:avLst/>
            <a:gdLst/>
            <a:ahLst/>
            <a:cxnLst/>
            <a:rect l="l" t="t" r="r" b="b"/>
            <a:pathLst>
              <a:path w="4052199" h="6858000">
                <a:moveTo>
                  <a:pt x="25603" y="0"/>
                </a:moveTo>
                <a:lnTo>
                  <a:pt x="4052199" y="0"/>
                </a:lnTo>
                <a:lnTo>
                  <a:pt x="4052199" y="6858000"/>
                </a:lnTo>
                <a:lnTo>
                  <a:pt x="28079" y="6858000"/>
                </a:lnTo>
                <a:lnTo>
                  <a:pt x="37459" y="6497135"/>
                </a:lnTo>
                <a:cubicBezTo>
                  <a:pt x="37586" y="6492050"/>
                  <a:pt x="38603" y="6487092"/>
                  <a:pt x="38603" y="6482007"/>
                </a:cubicBezTo>
                <a:cubicBezTo>
                  <a:pt x="47502" y="6367973"/>
                  <a:pt x="52587" y="6253939"/>
                  <a:pt x="18135" y="6142702"/>
                </a:cubicBezTo>
                <a:cubicBezTo>
                  <a:pt x="15084" y="6132214"/>
                  <a:pt x="13495" y="6121344"/>
                  <a:pt x="13432" y="6110411"/>
                </a:cubicBezTo>
                <a:cubicBezTo>
                  <a:pt x="11690" y="6013324"/>
                  <a:pt x="15936" y="5916236"/>
                  <a:pt x="26145" y="5819669"/>
                </a:cubicBezTo>
                <a:cubicBezTo>
                  <a:pt x="31229" y="5760555"/>
                  <a:pt x="26017" y="5700423"/>
                  <a:pt x="42926" y="5641690"/>
                </a:cubicBezTo>
                <a:cubicBezTo>
                  <a:pt x="50337" y="5612565"/>
                  <a:pt x="54595" y="5582728"/>
                  <a:pt x="55638" y="5552700"/>
                </a:cubicBezTo>
                <a:cubicBezTo>
                  <a:pt x="60087" y="5479983"/>
                  <a:pt x="38603" y="5411588"/>
                  <a:pt x="18263" y="5343066"/>
                </a:cubicBezTo>
                <a:cubicBezTo>
                  <a:pt x="7456" y="5306707"/>
                  <a:pt x="-5384" y="5269459"/>
                  <a:pt x="2372" y="5231320"/>
                </a:cubicBezTo>
                <a:cubicBezTo>
                  <a:pt x="16076" y="5173655"/>
                  <a:pt x="23920" y="5114744"/>
                  <a:pt x="25763" y="5055502"/>
                </a:cubicBezTo>
                <a:cubicBezTo>
                  <a:pt x="25635" y="5012660"/>
                  <a:pt x="15338" y="4970962"/>
                  <a:pt x="18898" y="4928374"/>
                </a:cubicBezTo>
                <a:cubicBezTo>
                  <a:pt x="27073" y="4845715"/>
                  <a:pt x="29157" y="4762561"/>
                  <a:pt x="25127" y="4679584"/>
                </a:cubicBezTo>
                <a:cubicBezTo>
                  <a:pt x="25077" y="4646429"/>
                  <a:pt x="28776" y="4613376"/>
                  <a:pt x="36187" y="4581060"/>
                </a:cubicBezTo>
                <a:cubicBezTo>
                  <a:pt x="45493" y="4524043"/>
                  <a:pt x="47464" y="4466060"/>
                  <a:pt x="42036" y="4408547"/>
                </a:cubicBezTo>
                <a:cubicBezTo>
                  <a:pt x="36060" y="4341932"/>
                  <a:pt x="18263" y="4276334"/>
                  <a:pt x="13685" y="4209719"/>
                </a:cubicBezTo>
                <a:cubicBezTo>
                  <a:pt x="6694" y="4099371"/>
                  <a:pt x="16610" y="3989024"/>
                  <a:pt x="26398" y="3879186"/>
                </a:cubicBezTo>
                <a:cubicBezTo>
                  <a:pt x="34026" y="3808731"/>
                  <a:pt x="36060" y="3737781"/>
                  <a:pt x="32501" y="3667009"/>
                </a:cubicBezTo>
                <a:cubicBezTo>
                  <a:pt x="28051" y="3610818"/>
                  <a:pt x="21059" y="3554755"/>
                  <a:pt x="19788" y="3498437"/>
                </a:cubicBezTo>
                <a:cubicBezTo>
                  <a:pt x="17627" y="3398006"/>
                  <a:pt x="18390" y="3297701"/>
                  <a:pt x="24237" y="3197143"/>
                </a:cubicBezTo>
                <a:cubicBezTo>
                  <a:pt x="27162" y="3146928"/>
                  <a:pt x="32119" y="3096966"/>
                  <a:pt x="34026" y="3046242"/>
                </a:cubicBezTo>
                <a:cubicBezTo>
                  <a:pt x="35933" y="2995518"/>
                  <a:pt x="40001" y="2944413"/>
                  <a:pt x="28433" y="2894578"/>
                </a:cubicBezTo>
                <a:cubicBezTo>
                  <a:pt x="8855" y="2810038"/>
                  <a:pt x="23220" y="2725879"/>
                  <a:pt x="27415" y="2641593"/>
                </a:cubicBezTo>
                <a:cubicBezTo>
                  <a:pt x="29958" y="2589217"/>
                  <a:pt x="45214" y="2535568"/>
                  <a:pt x="31738" y="2484717"/>
                </a:cubicBezTo>
                <a:cubicBezTo>
                  <a:pt x="10507" y="2405008"/>
                  <a:pt x="24492" y="2326951"/>
                  <a:pt x="31738" y="2248513"/>
                </a:cubicBezTo>
                <a:cubicBezTo>
                  <a:pt x="40218" y="2174283"/>
                  <a:pt x="38768" y="2099252"/>
                  <a:pt x="27415" y="2025403"/>
                </a:cubicBezTo>
                <a:cubicBezTo>
                  <a:pt x="12986" y="1952165"/>
                  <a:pt x="12986" y="1876803"/>
                  <a:pt x="27415" y="1803565"/>
                </a:cubicBezTo>
                <a:cubicBezTo>
                  <a:pt x="39276" y="1743102"/>
                  <a:pt x="40598" y="1681038"/>
                  <a:pt x="31356" y="1620119"/>
                </a:cubicBezTo>
                <a:cubicBezTo>
                  <a:pt x="25127" y="1576514"/>
                  <a:pt x="13940" y="1533163"/>
                  <a:pt x="12414" y="1489558"/>
                </a:cubicBezTo>
                <a:cubicBezTo>
                  <a:pt x="9262" y="1398420"/>
                  <a:pt x="11118" y="1307167"/>
                  <a:pt x="18008" y="1216233"/>
                </a:cubicBezTo>
                <a:cubicBezTo>
                  <a:pt x="26017" y="1112496"/>
                  <a:pt x="41400" y="1009268"/>
                  <a:pt x="30721" y="904896"/>
                </a:cubicBezTo>
                <a:cubicBezTo>
                  <a:pt x="27162" y="869046"/>
                  <a:pt x="19661" y="833323"/>
                  <a:pt x="18771" y="797346"/>
                </a:cubicBezTo>
                <a:cubicBezTo>
                  <a:pt x="17118" y="730095"/>
                  <a:pt x="16737" y="663607"/>
                  <a:pt x="20169" y="593941"/>
                </a:cubicBezTo>
                <a:cubicBezTo>
                  <a:pt x="23602" y="524274"/>
                  <a:pt x="38348" y="451938"/>
                  <a:pt x="28433" y="383798"/>
                </a:cubicBezTo>
                <a:cubicBezTo>
                  <a:pt x="18516" y="315657"/>
                  <a:pt x="24873" y="248406"/>
                  <a:pt x="31229" y="181410"/>
                </a:cubicBezTo>
                <a:cubicBezTo>
                  <a:pt x="34344" y="149565"/>
                  <a:pt x="36410" y="118069"/>
                  <a:pt x="35854" y="8670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89344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F8F2083-937E-4B3C-80D6-A32C0B625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548640"/>
            <a:ext cx="341954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600"/>
              <a:t>Middelen bij obstipatie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98A67E"/>
          </a:solidFill>
          <a:ln w="41275" cap="rnd">
            <a:solidFill>
              <a:srgbClr val="98A67E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CBCF86C-1710-44E7-A5DE-655528B15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8791" y="713232"/>
            <a:ext cx="6052158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b="1" dirty="0" err="1"/>
              <a:t>Oorzaken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weinig</a:t>
            </a:r>
            <a:r>
              <a:rPr lang="en-US" dirty="0"/>
              <a:t> </a:t>
            </a:r>
            <a:r>
              <a:rPr lang="en-US" dirty="0" err="1"/>
              <a:t>drinken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weinig</a:t>
            </a:r>
            <a:r>
              <a:rPr lang="en-US" dirty="0"/>
              <a:t> </a:t>
            </a:r>
            <a:r>
              <a:rPr lang="en-US" dirty="0" err="1"/>
              <a:t>vulling</a:t>
            </a:r>
            <a:r>
              <a:rPr lang="en-US" dirty="0"/>
              <a:t> van de </a:t>
            </a:r>
            <a:r>
              <a:rPr lang="en-US" dirty="0" err="1"/>
              <a:t>darm</a:t>
            </a:r>
            <a:r>
              <a:rPr lang="en-US" dirty="0"/>
              <a:t>, </a:t>
            </a:r>
            <a:r>
              <a:rPr lang="en-US" dirty="0" err="1"/>
              <a:t>geneesmiddelen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ijzerpreparaten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opioïden</a:t>
            </a:r>
            <a:r>
              <a:rPr lang="en-US" dirty="0"/>
              <a:t>, spanning, </a:t>
            </a:r>
            <a:r>
              <a:rPr lang="en-US" dirty="0" err="1"/>
              <a:t>afwijkingen</a:t>
            </a:r>
            <a:r>
              <a:rPr lang="en-US" dirty="0"/>
              <a:t> van de </a:t>
            </a:r>
            <a:r>
              <a:rPr lang="en-US" dirty="0" err="1"/>
              <a:t>darmen</a:t>
            </a:r>
            <a:r>
              <a:rPr lang="en-US" dirty="0"/>
              <a:t>.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b="1" dirty="0" err="1"/>
              <a:t>Risicogroepen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oudere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, </a:t>
            </a:r>
            <a:r>
              <a:rPr lang="en-US" dirty="0" err="1"/>
              <a:t>bedlegerige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,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zittend</a:t>
            </a:r>
            <a:r>
              <a:rPr lang="en-US" dirty="0"/>
              <a:t> </a:t>
            </a:r>
            <a:r>
              <a:rPr lang="en-US" dirty="0" err="1"/>
              <a:t>leven</a:t>
            </a:r>
            <a:r>
              <a:rPr lang="en-US" dirty="0"/>
              <a:t> (</a:t>
            </a:r>
            <a:r>
              <a:rPr lang="en-US" dirty="0" err="1"/>
              <a:t>bijv</a:t>
            </a:r>
            <a:r>
              <a:rPr lang="en-US" dirty="0"/>
              <a:t>. in </a:t>
            </a:r>
            <a:r>
              <a:rPr lang="en-US" dirty="0" err="1"/>
              <a:t>rolstoel</a:t>
            </a:r>
            <a:r>
              <a:rPr lang="en-US" dirty="0"/>
              <a:t>);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dirty="0" err="1"/>
              <a:t>Medicijngroep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laxantia</a:t>
            </a:r>
            <a:r>
              <a:rPr lang="en-US" dirty="0"/>
              <a:t> </a:t>
            </a:r>
            <a:r>
              <a:rPr lang="en-US" dirty="0" err="1"/>
              <a:t>genoemd</a:t>
            </a:r>
            <a:r>
              <a:rPr lang="en-US" dirty="0"/>
              <a:t>;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dirty="0" err="1"/>
              <a:t>Contactlaxantia</a:t>
            </a:r>
            <a:r>
              <a:rPr lang="en-US" dirty="0"/>
              <a:t> (bisacodyl (Dulcolax®), </a:t>
            </a:r>
            <a:r>
              <a:rPr lang="en-US" dirty="0" err="1"/>
              <a:t>microlax</a:t>
            </a:r>
            <a:r>
              <a:rPr lang="en-US" dirty="0"/>
              <a:t>);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dirty="0" err="1"/>
              <a:t>Osmotische</a:t>
            </a:r>
            <a:r>
              <a:rPr lang="en-US" dirty="0"/>
              <a:t> </a:t>
            </a:r>
            <a:r>
              <a:rPr lang="en-US" dirty="0" err="1"/>
              <a:t>laxantia</a:t>
            </a:r>
            <a:r>
              <a:rPr lang="en-US" dirty="0"/>
              <a:t> (lactulose, macrogol, </a:t>
            </a:r>
            <a:r>
              <a:rPr lang="en-US" dirty="0" err="1"/>
              <a:t>Movicolon</a:t>
            </a:r>
            <a:r>
              <a:rPr lang="en-US" dirty="0"/>
              <a:t>®);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dirty="0" err="1"/>
              <a:t>Volumevergrotende</a:t>
            </a:r>
            <a:r>
              <a:rPr lang="en-US" dirty="0"/>
              <a:t> </a:t>
            </a:r>
            <a:r>
              <a:rPr lang="en-US" dirty="0" err="1"/>
              <a:t>middelen</a:t>
            </a:r>
            <a:r>
              <a:rPr lang="en-US" dirty="0"/>
              <a:t> (</a:t>
            </a:r>
            <a:r>
              <a:rPr lang="en-US" dirty="0" err="1"/>
              <a:t>psylliumzaad</a:t>
            </a:r>
            <a:r>
              <a:rPr lang="en-US" dirty="0"/>
              <a:t> (Metamucil®, </a:t>
            </a:r>
            <a:r>
              <a:rPr lang="en-US" dirty="0" err="1"/>
              <a:t>zemelen</a:t>
            </a:r>
            <a:r>
              <a:rPr lang="en-US" dirty="0"/>
              <a:t>).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9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CD22E-2269-419F-9E81-016EA035D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78423DD-7310-4E1B-B4D9-611480ADD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132" y="1295231"/>
            <a:ext cx="5895178" cy="3807446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nl-NL" sz="6200"/>
              <a:t>Middelen bij PDS (spasmolitica)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607D34-E2A9-4595-9DB2-5472E077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082" y="0"/>
            <a:ext cx="4884918" cy="6858000"/>
          </a:xfrm>
          <a:custGeom>
            <a:avLst/>
            <a:gdLst>
              <a:gd name="connsiteX0" fmla="*/ 1097203 w 4884918"/>
              <a:gd name="connsiteY0" fmla="*/ 0 h 6858000"/>
              <a:gd name="connsiteX1" fmla="*/ 1154155 w 4884918"/>
              <a:gd name="connsiteY1" fmla="*/ 0 h 6858000"/>
              <a:gd name="connsiteX2" fmla="*/ 972305 w 4884918"/>
              <a:gd name="connsiteY2" fmla="*/ 343212 h 6858000"/>
              <a:gd name="connsiteX3" fmla="*/ 780524 w 4884918"/>
              <a:gd name="connsiteY3" fmla="*/ 761067 h 6858000"/>
              <a:gd name="connsiteX4" fmla="*/ 737045 w 4884918"/>
              <a:gd name="connsiteY4" fmla="*/ 865164 h 6858000"/>
              <a:gd name="connsiteX5" fmla="*/ 762322 w 4884918"/>
              <a:gd name="connsiteY5" fmla="*/ 830676 h 6858000"/>
              <a:gd name="connsiteX6" fmla="*/ 1118805 w 4884918"/>
              <a:gd name="connsiteY6" fmla="*/ 160440 h 6858000"/>
              <a:gd name="connsiteX7" fmla="*/ 1221640 w 4884918"/>
              <a:gd name="connsiteY7" fmla="*/ 0 h 6858000"/>
              <a:gd name="connsiteX8" fmla="*/ 4884918 w 4884918"/>
              <a:gd name="connsiteY8" fmla="*/ 0 h 6858000"/>
              <a:gd name="connsiteX9" fmla="*/ 4884918 w 4884918"/>
              <a:gd name="connsiteY9" fmla="*/ 6857999 h 6858000"/>
              <a:gd name="connsiteX10" fmla="*/ 4884918 w 4884918"/>
              <a:gd name="connsiteY10" fmla="*/ 6858000 h 6858000"/>
              <a:gd name="connsiteX11" fmla="*/ 704817 w 4884918"/>
              <a:gd name="connsiteY11" fmla="*/ 6858000 h 6858000"/>
              <a:gd name="connsiteX12" fmla="*/ 618717 w 4884918"/>
              <a:gd name="connsiteY12" fmla="*/ 6672538 h 6858000"/>
              <a:gd name="connsiteX13" fmla="*/ 309324 w 4884918"/>
              <a:gd name="connsiteY13" fmla="*/ 5833618 h 6858000"/>
              <a:gd name="connsiteX14" fmla="*/ 209850 w 4884918"/>
              <a:gd name="connsiteY14" fmla="*/ 5484180 h 6858000"/>
              <a:gd name="connsiteX15" fmla="*/ 211619 w 4884918"/>
              <a:gd name="connsiteY15" fmla="*/ 5517653 h 6858000"/>
              <a:gd name="connsiteX16" fmla="*/ 361778 w 4884918"/>
              <a:gd name="connsiteY16" fmla="*/ 6145524 h 6858000"/>
              <a:gd name="connsiteX17" fmla="*/ 591356 w 4884918"/>
              <a:gd name="connsiteY17" fmla="*/ 6843306 h 6858000"/>
              <a:gd name="connsiteX18" fmla="*/ 597415 w 4884918"/>
              <a:gd name="connsiteY18" fmla="*/ 6858000 h 6858000"/>
              <a:gd name="connsiteX19" fmla="*/ 545224 w 4884918"/>
              <a:gd name="connsiteY19" fmla="*/ 6858000 h 6858000"/>
              <a:gd name="connsiteX20" fmla="*/ 533604 w 4884918"/>
              <a:gd name="connsiteY20" fmla="*/ 6830072 h 6858000"/>
              <a:gd name="connsiteX21" fmla="*/ 169657 w 4884918"/>
              <a:gd name="connsiteY21" fmla="*/ 5556577 h 6858000"/>
              <a:gd name="connsiteX22" fmla="*/ 12169 w 4884918"/>
              <a:gd name="connsiteY22" fmla="*/ 4362835 h 6858000"/>
              <a:gd name="connsiteX23" fmla="*/ 46168 w 4884918"/>
              <a:gd name="connsiteY23" fmla="*/ 3338487 h 6858000"/>
              <a:gd name="connsiteX24" fmla="*/ 490574 w 4884918"/>
              <a:gd name="connsiteY24" fmla="*/ 1381078 h 6858000"/>
              <a:gd name="connsiteX25" fmla="*/ 984701 w 4884918"/>
              <a:gd name="connsiteY25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84918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4884918" y="0"/>
                </a:lnTo>
                <a:lnTo>
                  <a:pt x="4884918" y="6857999"/>
                </a:lnTo>
                <a:lnTo>
                  <a:pt x="4884918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rgbClr val="98A67E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D82101D-D3E1-449E-B3CF-141B86A27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2" y="1122363"/>
            <a:ext cx="3223928" cy="3807446"/>
          </a:xfrm>
        </p:spPr>
        <p:txBody>
          <a:bodyPr anchor="b">
            <a:norm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500" dirty="0">
                <a:solidFill>
                  <a:schemeClr val="bg1"/>
                </a:solidFill>
              </a:rPr>
              <a:t>PDS = </a:t>
            </a:r>
            <a:r>
              <a:rPr lang="nl-NL" sz="2500" dirty="0" err="1">
                <a:solidFill>
                  <a:schemeClr val="bg1"/>
                </a:solidFill>
              </a:rPr>
              <a:t>prikkelbaredarmsyndroom</a:t>
            </a:r>
            <a:r>
              <a:rPr lang="nl-NL" sz="2500" dirty="0">
                <a:solidFill>
                  <a:schemeClr val="bg1"/>
                </a:solidFill>
              </a:rPr>
              <a:t>, spastisch colon. Verstopping, afgewisseld met diarree, buikpijn, krampen, darmrommelingen.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500" dirty="0">
                <a:solidFill>
                  <a:schemeClr val="bg1"/>
                </a:solidFill>
              </a:rPr>
              <a:t>Spasmolytica: opheffen darmkrampen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500" dirty="0" err="1">
                <a:solidFill>
                  <a:schemeClr val="bg1"/>
                </a:solidFill>
              </a:rPr>
              <a:t>Mebeverine</a:t>
            </a:r>
            <a:r>
              <a:rPr lang="nl-NL" sz="2500" dirty="0">
                <a:solidFill>
                  <a:schemeClr val="bg1"/>
                </a:solidFill>
              </a:rPr>
              <a:t> (</a:t>
            </a:r>
            <a:r>
              <a:rPr lang="nl-NL" sz="2500" dirty="0" err="1">
                <a:solidFill>
                  <a:schemeClr val="bg1"/>
                </a:solidFill>
              </a:rPr>
              <a:t>Duspatal</a:t>
            </a:r>
            <a:r>
              <a:rPr lang="nl-NL" sz="2500" dirty="0">
                <a:solidFill>
                  <a:schemeClr val="bg1"/>
                </a:solidFill>
              </a:rPr>
              <a:t>®).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180" y="5439978"/>
            <a:ext cx="5897880" cy="27432"/>
          </a:xfrm>
          <a:custGeom>
            <a:avLst/>
            <a:gdLst>
              <a:gd name="connsiteX0" fmla="*/ 0 w 5897880"/>
              <a:gd name="connsiteY0" fmla="*/ 0 h 27432"/>
              <a:gd name="connsiteX1" fmla="*/ 537362 w 5897880"/>
              <a:gd name="connsiteY1" fmla="*/ 0 h 27432"/>
              <a:gd name="connsiteX2" fmla="*/ 1133704 w 5897880"/>
              <a:gd name="connsiteY2" fmla="*/ 0 h 27432"/>
              <a:gd name="connsiteX3" fmla="*/ 1671066 w 5897880"/>
              <a:gd name="connsiteY3" fmla="*/ 0 h 27432"/>
              <a:gd name="connsiteX4" fmla="*/ 2385365 w 5897880"/>
              <a:gd name="connsiteY4" fmla="*/ 0 h 27432"/>
              <a:gd name="connsiteX5" fmla="*/ 3040685 w 5897880"/>
              <a:gd name="connsiteY5" fmla="*/ 0 h 27432"/>
              <a:gd name="connsiteX6" fmla="*/ 3696005 w 5897880"/>
              <a:gd name="connsiteY6" fmla="*/ 0 h 27432"/>
              <a:gd name="connsiteX7" fmla="*/ 4469282 w 5897880"/>
              <a:gd name="connsiteY7" fmla="*/ 0 h 27432"/>
              <a:gd name="connsiteX8" fmla="*/ 5183581 w 5897880"/>
              <a:gd name="connsiteY8" fmla="*/ 0 h 27432"/>
              <a:gd name="connsiteX9" fmla="*/ 5897880 w 5897880"/>
              <a:gd name="connsiteY9" fmla="*/ 0 h 27432"/>
              <a:gd name="connsiteX10" fmla="*/ 5897880 w 5897880"/>
              <a:gd name="connsiteY10" fmla="*/ 27432 h 27432"/>
              <a:gd name="connsiteX11" fmla="*/ 5419496 w 5897880"/>
              <a:gd name="connsiteY11" fmla="*/ 27432 h 27432"/>
              <a:gd name="connsiteX12" fmla="*/ 4882134 w 5897880"/>
              <a:gd name="connsiteY12" fmla="*/ 27432 h 27432"/>
              <a:gd name="connsiteX13" fmla="*/ 4167835 w 5897880"/>
              <a:gd name="connsiteY13" fmla="*/ 27432 h 27432"/>
              <a:gd name="connsiteX14" fmla="*/ 3394558 w 5897880"/>
              <a:gd name="connsiteY14" fmla="*/ 27432 h 27432"/>
              <a:gd name="connsiteX15" fmla="*/ 2798216 w 5897880"/>
              <a:gd name="connsiteY15" fmla="*/ 27432 h 27432"/>
              <a:gd name="connsiteX16" fmla="*/ 2024939 w 5897880"/>
              <a:gd name="connsiteY16" fmla="*/ 27432 h 27432"/>
              <a:gd name="connsiteX17" fmla="*/ 1487576 w 5897880"/>
              <a:gd name="connsiteY17" fmla="*/ 27432 h 27432"/>
              <a:gd name="connsiteX18" fmla="*/ 1009193 w 5897880"/>
              <a:gd name="connsiteY18" fmla="*/ 27432 h 27432"/>
              <a:gd name="connsiteX19" fmla="*/ 0 w 5897880"/>
              <a:gd name="connsiteY19" fmla="*/ 27432 h 27432"/>
              <a:gd name="connsiteX20" fmla="*/ 0 w 5897880"/>
              <a:gd name="connsiteY20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97880" h="27432" fill="none" extrusionOk="0">
                <a:moveTo>
                  <a:pt x="0" y="0"/>
                </a:moveTo>
                <a:cubicBezTo>
                  <a:pt x="232564" y="21549"/>
                  <a:pt x="389747" y="7320"/>
                  <a:pt x="537362" y="0"/>
                </a:cubicBezTo>
                <a:cubicBezTo>
                  <a:pt x="684977" y="-7320"/>
                  <a:pt x="894159" y="-7726"/>
                  <a:pt x="1133704" y="0"/>
                </a:cubicBezTo>
                <a:cubicBezTo>
                  <a:pt x="1373249" y="7726"/>
                  <a:pt x="1440352" y="-304"/>
                  <a:pt x="1671066" y="0"/>
                </a:cubicBezTo>
                <a:cubicBezTo>
                  <a:pt x="1901780" y="304"/>
                  <a:pt x="2091497" y="765"/>
                  <a:pt x="2385365" y="0"/>
                </a:cubicBezTo>
                <a:cubicBezTo>
                  <a:pt x="2679233" y="-765"/>
                  <a:pt x="2762926" y="2802"/>
                  <a:pt x="3040685" y="0"/>
                </a:cubicBezTo>
                <a:cubicBezTo>
                  <a:pt x="3318444" y="-2802"/>
                  <a:pt x="3409726" y="9093"/>
                  <a:pt x="3696005" y="0"/>
                </a:cubicBezTo>
                <a:cubicBezTo>
                  <a:pt x="3982284" y="-9093"/>
                  <a:pt x="4087272" y="27119"/>
                  <a:pt x="4469282" y="0"/>
                </a:cubicBezTo>
                <a:cubicBezTo>
                  <a:pt x="4851292" y="-27119"/>
                  <a:pt x="4924835" y="26473"/>
                  <a:pt x="5183581" y="0"/>
                </a:cubicBezTo>
                <a:cubicBezTo>
                  <a:pt x="5442327" y="-26473"/>
                  <a:pt x="5598463" y="7328"/>
                  <a:pt x="5897880" y="0"/>
                </a:cubicBezTo>
                <a:cubicBezTo>
                  <a:pt x="5898716" y="13055"/>
                  <a:pt x="5897707" y="18641"/>
                  <a:pt x="5897880" y="27432"/>
                </a:cubicBezTo>
                <a:cubicBezTo>
                  <a:pt x="5682742" y="40412"/>
                  <a:pt x="5520014" y="23844"/>
                  <a:pt x="5419496" y="27432"/>
                </a:cubicBezTo>
                <a:cubicBezTo>
                  <a:pt x="5318978" y="31020"/>
                  <a:pt x="5012864" y="6698"/>
                  <a:pt x="4882134" y="27432"/>
                </a:cubicBezTo>
                <a:cubicBezTo>
                  <a:pt x="4751404" y="48166"/>
                  <a:pt x="4313676" y="5207"/>
                  <a:pt x="4167835" y="27432"/>
                </a:cubicBezTo>
                <a:cubicBezTo>
                  <a:pt x="4021994" y="49657"/>
                  <a:pt x="3715729" y="59193"/>
                  <a:pt x="3394558" y="27432"/>
                </a:cubicBezTo>
                <a:cubicBezTo>
                  <a:pt x="3073387" y="-4329"/>
                  <a:pt x="3093227" y="38972"/>
                  <a:pt x="2798216" y="27432"/>
                </a:cubicBezTo>
                <a:cubicBezTo>
                  <a:pt x="2503205" y="15892"/>
                  <a:pt x="2297615" y="31603"/>
                  <a:pt x="2024939" y="27432"/>
                </a:cubicBezTo>
                <a:cubicBezTo>
                  <a:pt x="1752263" y="23261"/>
                  <a:pt x="1629814" y="3659"/>
                  <a:pt x="1487576" y="27432"/>
                </a:cubicBezTo>
                <a:cubicBezTo>
                  <a:pt x="1345338" y="51205"/>
                  <a:pt x="1238885" y="24954"/>
                  <a:pt x="1009193" y="27432"/>
                </a:cubicBezTo>
                <a:cubicBezTo>
                  <a:pt x="779501" y="29910"/>
                  <a:pt x="441829" y="-15535"/>
                  <a:pt x="0" y="27432"/>
                </a:cubicBezTo>
                <a:cubicBezTo>
                  <a:pt x="988" y="17221"/>
                  <a:pt x="-970" y="7538"/>
                  <a:pt x="0" y="0"/>
                </a:cubicBezTo>
                <a:close/>
              </a:path>
              <a:path w="5897880" h="27432" stroke="0" extrusionOk="0">
                <a:moveTo>
                  <a:pt x="0" y="0"/>
                </a:moveTo>
                <a:cubicBezTo>
                  <a:pt x="196299" y="-26676"/>
                  <a:pt x="463834" y="6738"/>
                  <a:pt x="596341" y="0"/>
                </a:cubicBezTo>
                <a:cubicBezTo>
                  <a:pt x="728848" y="-6738"/>
                  <a:pt x="857267" y="1845"/>
                  <a:pt x="1074725" y="0"/>
                </a:cubicBezTo>
                <a:cubicBezTo>
                  <a:pt x="1292183" y="-1845"/>
                  <a:pt x="1545672" y="3744"/>
                  <a:pt x="1848002" y="0"/>
                </a:cubicBezTo>
                <a:cubicBezTo>
                  <a:pt x="2150332" y="-3744"/>
                  <a:pt x="2306688" y="-14526"/>
                  <a:pt x="2444344" y="0"/>
                </a:cubicBezTo>
                <a:cubicBezTo>
                  <a:pt x="2582000" y="14526"/>
                  <a:pt x="2761095" y="-11862"/>
                  <a:pt x="3040685" y="0"/>
                </a:cubicBezTo>
                <a:cubicBezTo>
                  <a:pt x="3320275" y="11862"/>
                  <a:pt x="3622320" y="-32867"/>
                  <a:pt x="3813962" y="0"/>
                </a:cubicBezTo>
                <a:cubicBezTo>
                  <a:pt x="4005604" y="32867"/>
                  <a:pt x="4117810" y="-10778"/>
                  <a:pt x="4351325" y="0"/>
                </a:cubicBezTo>
                <a:cubicBezTo>
                  <a:pt x="4584840" y="10778"/>
                  <a:pt x="4963783" y="-32384"/>
                  <a:pt x="5124602" y="0"/>
                </a:cubicBezTo>
                <a:cubicBezTo>
                  <a:pt x="5285421" y="32384"/>
                  <a:pt x="5705238" y="-29538"/>
                  <a:pt x="5897880" y="0"/>
                </a:cubicBezTo>
                <a:cubicBezTo>
                  <a:pt x="5898677" y="11634"/>
                  <a:pt x="5899083" y="16994"/>
                  <a:pt x="5897880" y="27432"/>
                </a:cubicBezTo>
                <a:cubicBezTo>
                  <a:pt x="5630425" y="7719"/>
                  <a:pt x="5532865" y="21388"/>
                  <a:pt x="5242560" y="27432"/>
                </a:cubicBezTo>
                <a:cubicBezTo>
                  <a:pt x="4952255" y="33476"/>
                  <a:pt x="4783060" y="14892"/>
                  <a:pt x="4646219" y="27432"/>
                </a:cubicBezTo>
                <a:cubicBezTo>
                  <a:pt x="4509378" y="39972"/>
                  <a:pt x="4163771" y="-4851"/>
                  <a:pt x="3872941" y="27432"/>
                </a:cubicBezTo>
                <a:cubicBezTo>
                  <a:pt x="3582111" y="59715"/>
                  <a:pt x="3362704" y="7742"/>
                  <a:pt x="3099664" y="27432"/>
                </a:cubicBezTo>
                <a:cubicBezTo>
                  <a:pt x="2836624" y="47122"/>
                  <a:pt x="2747441" y="28801"/>
                  <a:pt x="2562301" y="27432"/>
                </a:cubicBezTo>
                <a:cubicBezTo>
                  <a:pt x="2377161" y="26063"/>
                  <a:pt x="2104946" y="30879"/>
                  <a:pt x="1906981" y="27432"/>
                </a:cubicBezTo>
                <a:cubicBezTo>
                  <a:pt x="1709016" y="23985"/>
                  <a:pt x="1304654" y="6821"/>
                  <a:pt x="1133704" y="27432"/>
                </a:cubicBezTo>
                <a:cubicBezTo>
                  <a:pt x="962754" y="48043"/>
                  <a:pt x="457048" y="12129"/>
                  <a:pt x="0" y="27432"/>
                </a:cubicBezTo>
                <a:cubicBezTo>
                  <a:pt x="894" y="14250"/>
                  <a:pt x="667" y="11053"/>
                  <a:pt x="0" y="0"/>
                </a:cubicBezTo>
                <a:close/>
              </a:path>
            </a:pathLst>
          </a:custGeom>
          <a:solidFill>
            <a:srgbClr val="98A67E"/>
          </a:solidFill>
          <a:ln w="41275" cap="rnd">
            <a:solidFill>
              <a:srgbClr val="98A67E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53BEA983-EAAB-42FB-84E9-E77708168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016" y="5440680"/>
            <a:ext cx="3200400" cy="27432"/>
          </a:xfrm>
          <a:custGeom>
            <a:avLst/>
            <a:gdLst>
              <a:gd name="connsiteX0" fmla="*/ 0 w 3200400"/>
              <a:gd name="connsiteY0" fmla="*/ 0 h 27432"/>
              <a:gd name="connsiteX1" fmla="*/ 608076 w 3200400"/>
              <a:gd name="connsiteY1" fmla="*/ 0 h 27432"/>
              <a:gd name="connsiteX2" fmla="*/ 1248156 w 3200400"/>
              <a:gd name="connsiteY2" fmla="*/ 0 h 27432"/>
              <a:gd name="connsiteX3" fmla="*/ 1920240 w 3200400"/>
              <a:gd name="connsiteY3" fmla="*/ 0 h 27432"/>
              <a:gd name="connsiteX4" fmla="*/ 2592324 w 3200400"/>
              <a:gd name="connsiteY4" fmla="*/ 0 h 27432"/>
              <a:gd name="connsiteX5" fmla="*/ 3200400 w 3200400"/>
              <a:gd name="connsiteY5" fmla="*/ 0 h 27432"/>
              <a:gd name="connsiteX6" fmla="*/ 3200400 w 3200400"/>
              <a:gd name="connsiteY6" fmla="*/ 27432 h 27432"/>
              <a:gd name="connsiteX7" fmla="*/ 2496312 w 3200400"/>
              <a:gd name="connsiteY7" fmla="*/ 27432 h 27432"/>
              <a:gd name="connsiteX8" fmla="*/ 1792224 w 3200400"/>
              <a:gd name="connsiteY8" fmla="*/ 27432 h 27432"/>
              <a:gd name="connsiteX9" fmla="*/ 1152144 w 3200400"/>
              <a:gd name="connsiteY9" fmla="*/ 27432 h 27432"/>
              <a:gd name="connsiteX10" fmla="*/ 0 w 3200400"/>
              <a:gd name="connsiteY10" fmla="*/ 27432 h 27432"/>
              <a:gd name="connsiteX11" fmla="*/ 0 w 320040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0400" h="27432" fill="none" extrusionOk="0">
                <a:moveTo>
                  <a:pt x="0" y="0"/>
                </a:moveTo>
                <a:cubicBezTo>
                  <a:pt x="176560" y="-17034"/>
                  <a:pt x="345323" y="-28956"/>
                  <a:pt x="608076" y="0"/>
                </a:cubicBezTo>
                <a:cubicBezTo>
                  <a:pt x="870829" y="28956"/>
                  <a:pt x="955637" y="-27357"/>
                  <a:pt x="1248156" y="0"/>
                </a:cubicBezTo>
                <a:cubicBezTo>
                  <a:pt x="1540675" y="27357"/>
                  <a:pt x="1624069" y="30558"/>
                  <a:pt x="1920240" y="0"/>
                </a:cubicBezTo>
                <a:cubicBezTo>
                  <a:pt x="2216411" y="-30558"/>
                  <a:pt x="2344585" y="12271"/>
                  <a:pt x="2592324" y="0"/>
                </a:cubicBezTo>
                <a:cubicBezTo>
                  <a:pt x="2840063" y="-12271"/>
                  <a:pt x="2987913" y="7129"/>
                  <a:pt x="3200400" y="0"/>
                </a:cubicBezTo>
                <a:cubicBezTo>
                  <a:pt x="3199234" y="7395"/>
                  <a:pt x="3200445" y="21864"/>
                  <a:pt x="3200400" y="27432"/>
                </a:cubicBezTo>
                <a:cubicBezTo>
                  <a:pt x="2991642" y="45977"/>
                  <a:pt x="2778729" y="1200"/>
                  <a:pt x="2496312" y="27432"/>
                </a:cubicBezTo>
                <a:cubicBezTo>
                  <a:pt x="2213895" y="53664"/>
                  <a:pt x="2080041" y="8460"/>
                  <a:pt x="1792224" y="27432"/>
                </a:cubicBezTo>
                <a:cubicBezTo>
                  <a:pt x="1504407" y="46404"/>
                  <a:pt x="1357364" y="6320"/>
                  <a:pt x="1152144" y="27432"/>
                </a:cubicBezTo>
                <a:cubicBezTo>
                  <a:pt x="946924" y="48544"/>
                  <a:pt x="515176" y="6141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00400" h="27432" stroke="0" extrusionOk="0">
                <a:moveTo>
                  <a:pt x="0" y="0"/>
                </a:moveTo>
                <a:cubicBezTo>
                  <a:pt x="273892" y="-2049"/>
                  <a:pt x="368520" y="4190"/>
                  <a:pt x="608076" y="0"/>
                </a:cubicBezTo>
                <a:cubicBezTo>
                  <a:pt x="847632" y="-4190"/>
                  <a:pt x="971999" y="7437"/>
                  <a:pt x="1152144" y="0"/>
                </a:cubicBezTo>
                <a:cubicBezTo>
                  <a:pt x="1332289" y="-7437"/>
                  <a:pt x="1665848" y="24107"/>
                  <a:pt x="1856232" y="0"/>
                </a:cubicBezTo>
                <a:cubicBezTo>
                  <a:pt x="2046616" y="-24107"/>
                  <a:pt x="2167965" y="18079"/>
                  <a:pt x="2464308" y="0"/>
                </a:cubicBezTo>
                <a:cubicBezTo>
                  <a:pt x="2760651" y="-18079"/>
                  <a:pt x="2877599" y="28161"/>
                  <a:pt x="3200400" y="0"/>
                </a:cubicBezTo>
                <a:cubicBezTo>
                  <a:pt x="3200593" y="12649"/>
                  <a:pt x="3199412" y="17989"/>
                  <a:pt x="3200400" y="27432"/>
                </a:cubicBezTo>
                <a:cubicBezTo>
                  <a:pt x="2978255" y="22115"/>
                  <a:pt x="2854979" y="18349"/>
                  <a:pt x="2560320" y="27432"/>
                </a:cubicBezTo>
                <a:cubicBezTo>
                  <a:pt x="2265661" y="36515"/>
                  <a:pt x="2043241" y="2929"/>
                  <a:pt x="1856232" y="27432"/>
                </a:cubicBezTo>
                <a:cubicBezTo>
                  <a:pt x="1669223" y="51935"/>
                  <a:pt x="1428863" y="5228"/>
                  <a:pt x="1312164" y="27432"/>
                </a:cubicBezTo>
                <a:cubicBezTo>
                  <a:pt x="1195465" y="49636"/>
                  <a:pt x="838125" y="31438"/>
                  <a:pt x="672084" y="27432"/>
                </a:cubicBezTo>
                <a:cubicBezTo>
                  <a:pt x="506043" y="23426"/>
                  <a:pt x="200317" y="-1243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41275" cap="rnd">
            <a:solidFill>
              <a:schemeClr val="bg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7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Duurder wordende medicijnen deels gevolg van overheidsbeleid - NRC">
            <a:extLst>
              <a:ext uri="{FF2B5EF4-FFF2-40B4-BE49-F238E27FC236}">
                <a16:creationId xmlns:a16="http://schemas.microsoft.com/office/drawing/2014/main" id="{8BC2F8F6-B380-45A0-AED0-34E535E1E1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" b="12383"/>
          <a:stretch/>
        </p:blipFill>
        <p:spPr bwMode="auto">
          <a:xfrm>
            <a:off x="20" y="1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32C9A07-35B4-486E-9FE2-C3EB08D90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853673"/>
            <a:ext cx="4023360" cy="5004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/>
              <a:t>Wat </a:t>
            </a:r>
            <a:r>
              <a:rPr lang="en-US" sz="3200" dirty="0" err="1"/>
              <a:t>behandelen</a:t>
            </a:r>
            <a:r>
              <a:rPr lang="en-US" sz="3200" dirty="0"/>
              <a:t> we: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A86674E-E24E-4C65-83F8-249D6AB49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9083" y="853673"/>
            <a:ext cx="5715000" cy="5004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dirty="0" err="1"/>
              <a:t>Geneesmiddelen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maagaandoeningen</a:t>
            </a:r>
            <a:r>
              <a:rPr lang="en-US" dirty="0"/>
              <a:t>;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dirty="0" err="1"/>
              <a:t>Geneesmiddelen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diarree</a:t>
            </a:r>
            <a:r>
              <a:rPr lang="en-US" dirty="0"/>
              <a:t>;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dirty="0" err="1"/>
              <a:t>Geneesmiddelen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obstipatie</a:t>
            </a:r>
            <a:r>
              <a:rPr lang="en-US" dirty="0"/>
              <a:t>;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dirty="0" err="1"/>
              <a:t>Geneesmiddelen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PDS.</a:t>
            </a:r>
          </a:p>
        </p:txBody>
      </p:sp>
      <p:sp>
        <p:nvSpPr>
          <p:cNvPr id="75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64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296806-7A4E-4C2D-B52B-68ED8ED7D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548640"/>
            <a:ext cx="3619148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/>
              <a:t>Geneesmiddelen</a:t>
            </a:r>
            <a:r>
              <a:rPr lang="en-US" sz="2400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r>
              <a:rPr lang="en-US" sz="2400" dirty="0" err="1"/>
              <a:t>maagaandoeningen</a:t>
            </a:r>
            <a:endParaRPr lang="en-US" sz="2400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98A67E"/>
          </a:solidFill>
          <a:ln w="41275" cap="rnd">
            <a:solidFill>
              <a:srgbClr val="98A67E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4B60F9-E914-42E5-900C-E10422B30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8595" y="552091"/>
            <a:ext cx="6052158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b="1" dirty="0" err="1"/>
              <a:t>Antacida</a:t>
            </a:r>
            <a:r>
              <a:rPr lang="en-US" dirty="0"/>
              <a:t>: </a:t>
            </a:r>
            <a:r>
              <a:rPr lang="en-US" dirty="0" err="1"/>
              <a:t>middelen</a:t>
            </a:r>
            <a:r>
              <a:rPr lang="en-US" dirty="0"/>
              <a:t> die het </a:t>
            </a:r>
            <a:r>
              <a:rPr lang="en-US" dirty="0" err="1"/>
              <a:t>maagzuur</a:t>
            </a:r>
            <a:r>
              <a:rPr lang="en-US" dirty="0"/>
              <a:t> </a:t>
            </a:r>
            <a:r>
              <a:rPr lang="en-US" dirty="0" err="1"/>
              <a:t>neutraliseren</a:t>
            </a:r>
            <a:r>
              <a:rPr lang="en-US" dirty="0"/>
              <a:t> of </a:t>
            </a:r>
            <a:r>
              <a:rPr lang="en-US" dirty="0" err="1"/>
              <a:t>binden</a:t>
            </a:r>
            <a:endParaRPr lang="en-US" dirty="0"/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b="1" dirty="0" err="1"/>
              <a:t>Maagzuurproductieremmende</a:t>
            </a:r>
            <a:r>
              <a:rPr lang="en-US" b="1" dirty="0"/>
              <a:t> </a:t>
            </a:r>
            <a:r>
              <a:rPr lang="en-US" b="1" dirty="0" err="1"/>
              <a:t>middelen</a:t>
            </a:r>
            <a:r>
              <a:rPr lang="en-US" dirty="0"/>
              <a:t>;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b="1" dirty="0" err="1"/>
              <a:t>Mucosaprotectiva</a:t>
            </a:r>
            <a:r>
              <a:rPr lang="en-US" dirty="0"/>
              <a:t>: </a:t>
            </a:r>
            <a:r>
              <a:rPr lang="en-US" dirty="0" err="1"/>
              <a:t>middelen</a:t>
            </a:r>
            <a:r>
              <a:rPr lang="en-US" dirty="0"/>
              <a:t> die het </a:t>
            </a:r>
            <a:r>
              <a:rPr lang="en-US" dirty="0" err="1"/>
              <a:t>maagslijmvlies</a:t>
            </a:r>
            <a:r>
              <a:rPr lang="en-US" dirty="0"/>
              <a:t> </a:t>
            </a:r>
            <a:r>
              <a:rPr lang="en-US" dirty="0" err="1"/>
              <a:t>beschermen</a:t>
            </a:r>
            <a:r>
              <a:rPr lang="en-US" dirty="0"/>
              <a:t>;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b="1" dirty="0" err="1"/>
              <a:t>Medicijnkuren</a:t>
            </a:r>
            <a:r>
              <a:rPr lang="en-US" b="1" dirty="0"/>
              <a:t> om de </a:t>
            </a:r>
            <a:r>
              <a:rPr lang="en-US" b="1" dirty="0" err="1"/>
              <a:t>bacterie</a:t>
            </a:r>
            <a:r>
              <a:rPr lang="en-US" b="1" dirty="0"/>
              <a:t> Helicobacter pylori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doden</a:t>
            </a:r>
            <a:r>
              <a:rPr lang="en-US" dirty="0"/>
              <a:t>;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b="1" dirty="0"/>
              <a:t>Anti-</a:t>
            </a:r>
            <a:r>
              <a:rPr lang="en-US" b="1" dirty="0" err="1"/>
              <a:t>emetica</a:t>
            </a:r>
            <a:r>
              <a:rPr lang="en-US" dirty="0"/>
              <a:t>: </a:t>
            </a:r>
            <a:r>
              <a:rPr lang="en-US" dirty="0" err="1"/>
              <a:t>middelen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klachten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vol </a:t>
            </a:r>
            <a:r>
              <a:rPr lang="en-US" dirty="0" err="1"/>
              <a:t>gevoel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misselijkheid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116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98A67E"/>
          </a:solidFill>
          <a:ln w="38100" cap="rnd">
            <a:solidFill>
              <a:srgbClr val="98A67E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58CBE5E-A8AA-4DDA-B597-FAF7DA059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676" y="589946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 err="1"/>
              <a:t>Antacida</a:t>
            </a:r>
            <a:endParaRPr lang="en-US" sz="54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2E18719-E8D5-4BFC-83A7-2DE0C5996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indent="-228600">
              <a:buFont typeface="Arial" panose="020B0604020202020204" pitchFamily="34" charset="0"/>
              <a:buChar char="•"/>
              <a:defRPr/>
            </a:pPr>
            <a:r>
              <a:rPr lang="en-US" altLang="nl-NL" dirty="0" err="1"/>
              <a:t>Verminderen</a:t>
            </a:r>
            <a:r>
              <a:rPr lang="en-US" altLang="nl-NL" dirty="0"/>
              <a:t> </a:t>
            </a:r>
            <a:r>
              <a:rPr lang="en-US" altLang="nl-NL" dirty="0" err="1"/>
              <a:t>maagzuur</a:t>
            </a:r>
            <a:r>
              <a:rPr lang="en-US" altLang="nl-NL" dirty="0"/>
              <a:t>;</a:t>
            </a:r>
          </a:p>
          <a:p>
            <a:pPr marL="457200" indent="-228600">
              <a:buFont typeface="Arial" panose="020B0604020202020204" pitchFamily="34" charset="0"/>
              <a:buChar char="•"/>
              <a:defRPr/>
            </a:pPr>
            <a:r>
              <a:rPr lang="en-US" altLang="nl-NL" dirty="0"/>
              <a:t>Ze </a:t>
            </a:r>
            <a:r>
              <a:rPr lang="en-US" altLang="nl-NL" dirty="0" err="1"/>
              <a:t>mogen</a:t>
            </a:r>
            <a:r>
              <a:rPr lang="en-US" altLang="nl-NL" dirty="0"/>
              <a:t> </a:t>
            </a:r>
            <a:r>
              <a:rPr lang="en-US" altLang="nl-NL" dirty="0" err="1"/>
              <a:t>zonder</a:t>
            </a:r>
            <a:r>
              <a:rPr lang="en-US" altLang="nl-NL" dirty="0"/>
              <a:t> </a:t>
            </a:r>
            <a:r>
              <a:rPr lang="en-US" altLang="nl-NL" dirty="0" err="1"/>
              <a:t>recept</a:t>
            </a:r>
            <a:r>
              <a:rPr lang="en-US" altLang="nl-NL" dirty="0"/>
              <a:t> </a:t>
            </a:r>
            <a:r>
              <a:rPr lang="en-US" altLang="nl-NL" dirty="0" err="1"/>
              <a:t>verkocht</a:t>
            </a:r>
            <a:r>
              <a:rPr lang="en-US" altLang="nl-NL" dirty="0"/>
              <a:t> </a:t>
            </a:r>
            <a:r>
              <a:rPr lang="en-US" altLang="nl-NL" dirty="0" err="1"/>
              <a:t>worden</a:t>
            </a:r>
            <a:r>
              <a:rPr lang="en-US" altLang="nl-NL" dirty="0"/>
              <a:t>;</a:t>
            </a:r>
          </a:p>
          <a:p>
            <a:pPr marL="457200" indent="-228600">
              <a:buFont typeface="Arial" panose="020B0604020202020204" pitchFamily="34" charset="0"/>
              <a:buChar char="•"/>
              <a:defRPr/>
            </a:pPr>
            <a:r>
              <a:rPr lang="en-US" altLang="nl-NL" dirty="0"/>
              <a:t>Ze </a:t>
            </a:r>
            <a:r>
              <a:rPr lang="en-US" altLang="nl-NL" dirty="0" err="1"/>
              <a:t>moeten</a:t>
            </a:r>
            <a:r>
              <a:rPr lang="en-US" altLang="nl-NL" dirty="0"/>
              <a:t> </a:t>
            </a:r>
            <a:r>
              <a:rPr lang="en-US" altLang="nl-NL" dirty="0" err="1"/>
              <a:t>snel</a:t>
            </a:r>
            <a:r>
              <a:rPr lang="en-US" altLang="nl-NL" dirty="0"/>
              <a:t> </a:t>
            </a:r>
            <a:r>
              <a:rPr lang="en-US" altLang="nl-NL" dirty="0" err="1"/>
              <a:t>werken</a:t>
            </a:r>
            <a:r>
              <a:rPr lang="en-US" altLang="nl-NL" dirty="0"/>
              <a:t> &gt; </a:t>
            </a:r>
            <a:r>
              <a:rPr lang="en-US" altLang="nl-NL" b="1" dirty="0" err="1"/>
              <a:t>suspensie</a:t>
            </a:r>
            <a:r>
              <a:rPr lang="en-US" altLang="nl-NL" dirty="0" err="1"/>
              <a:t>vorm</a:t>
            </a:r>
            <a:r>
              <a:rPr lang="en-US" altLang="nl-NL" dirty="0"/>
              <a:t>  of </a:t>
            </a:r>
            <a:r>
              <a:rPr lang="en-US" altLang="nl-NL" dirty="0" err="1"/>
              <a:t>eventueel</a:t>
            </a:r>
            <a:r>
              <a:rPr lang="en-US" altLang="nl-NL" dirty="0"/>
              <a:t> </a:t>
            </a:r>
            <a:r>
              <a:rPr lang="en-US" altLang="nl-NL" dirty="0" err="1"/>
              <a:t>een</a:t>
            </a:r>
            <a:r>
              <a:rPr lang="en-US" altLang="nl-NL" dirty="0"/>
              <a:t> </a:t>
            </a:r>
            <a:r>
              <a:rPr lang="en-US" altLang="nl-NL" b="1" dirty="0" err="1"/>
              <a:t>kauw</a:t>
            </a:r>
            <a:r>
              <a:rPr lang="en-US" altLang="nl-NL" dirty="0" err="1"/>
              <a:t>tabletten</a:t>
            </a:r>
            <a:r>
              <a:rPr lang="en-US" altLang="nl-NL" dirty="0"/>
              <a:t>;</a:t>
            </a:r>
          </a:p>
          <a:p>
            <a:pPr marL="457200" indent="-228600">
              <a:buFont typeface="Arial" panose="020B0604020202020204" pitchFamily="34" charset="0"/>
              <a:buChar char="•"/>
              <a:defRPr/>
            </a:pPr>
            <a:r>
              <a:rPr lang="en-US" altLang="nl-NL" dirty="0"/>
              <a:t>4-6 per </a:t>
            </a:r>
            <a:r>
              <a:rPr lang="en-US" altLang="nl-NL" dirty="0" err="1"/>
              <a:t>dag</a:t>
            </a:r>
            <a:r>
              <a:rPr lang="en-US" altLang="nl-NL" dirty="0"/>
              <a:t>  </a:t>
            </a:r>
            <a:r>
              <a:rPr lang="en-US" altLang="nl-NL" dirty="0" err="1"/>
              <a:t>innemen</a:t>
            </a:r>
            <a:r>
              <a:rPr lang="en-US" altLang="nl-NL" dirty="0"/>
              <a:t> </a:t>
            </a:r>
            <a:r>
              <a:rPr lang="en-US" altLang="nl-NL" dirty="0" err="1"/>
              <a:t>wanneer</a:t>
            </a:r>
            <a:r>
              <a:rPr lang="en-US" altLang="nl-NL" dirty="0"/>
              <a:t> </a:t>
            </a:r>
            <a:r>
              <a:rPr lang="en-US" altLang="nl-NL" dirty="0" err="1"/>
              <a:t>er</a:t>
            </a:r>
            <a:r>
              <a:rPr lang="en-US" altLang="nl-NL" dirty="0"/>
              <a:t> </a:t>
            </a:r>
            <a:r>
              <a:rPr lang="en-US" altLang="nl-NL" dirty="0" err="1"/>
              <a:t>veel</a:t>
            </a:r>
            <a:r>
              <a:rPr lang="en-US" altLang="nl-NL" dirty="0"/>
              <a:t> </a:t>
            </a:r>
            <a:r>
              <a:rPr lang="en-US" altLang="nl-NL" dirty="0" err="1"/>
              <a:t>zuur</a:t>
            </a:r>
            <a:r>
              <a:rPr lang="en-US" altLang="nl-NL" dirty="0"/>
              <a:t> is: </a:t>
            </a:r>
            <a:r>
              <a:rPr lang="en-US" altLang="nl-NL" dirty="0" err="1"/>
              <a:t>een</a:t>
            </a:r>
            <a:r>
              <a:rPr lang="en-US" altLang="nl-NL" dirty="0"/>
              <a:t> </a:t>
            </a:r>
            <a:r>
              <a:rPr lang="en-US" altLang="nl-NL" dirty="0" err="1"/>
              <a:t>uur</a:t>
            </a:r>
            <a:r>
              <a:rPr lang="en-US" altLang="nl-NL" dirty="0"/>
              <a:t> </a:t>
            </a:r>
            <a:r>
              <a:rPr lang="en-US" altLang="nl-NL" dirty="0" err="1"/>
              <a:t>na</a:t>
            </a:r>
            <a:r>
              <a:rPr lang="en-US" altLang="nl-NL" dirty="0"/>
              <a:t> de </a:t>
            </a:r>
            <a:r>
              <a:rPr lang="en-US" altLang="nl-NL" dirty="0" err="1"/>
              <a:t>maaltijd</a:t>
            </a:r>
            <a:r>
              <a:rPr lang="en-US" altLang="nl-NL" dirty="0"/>
              <a:t> </a:t>
            </a:r>
            <a:r>
              <a:rPr lang="en-US" altLang="nl-NL" dirty="0" err="1"/>
              <a:t>en</a:t>
            </a:r>
            <a:r>
              <a:rPr lang="en-US" altLang="nl-NL" dirty="0"/>
              <a:t> </a:t>
            </a:r>
            <a:r>
              <a:rPr lang="en-US" altLang="nl-NL" dirty="0" err="1"/>
              <a:t>voor</a:t>
            </a:r>
            <a:r>
              <a:rPr lang="en-US" altLang="nl-NL" dirty="0"/>
              <a:t> de </a:t>
            </a:r>
            <a:r>
              <a:rPr lang="en-US" altLang="nl-NL" dirty="0" err="1"/>
              <a:t>nacht</a:t>
            </a:r>
            <a:r>
              <a:rPr lang="en-US" altLang="nl-NL" dirty="0"/>
              <a:t>;</a:t>
            </a:r>
          </a:p>
          <a:p>
            <a:pPr marL="457200" indent="-228600">
              <a:buFont typeface="Arial" panose="020B0604020202020204" pitchFamily="34" charset="0"/>
              <a:buChar char="•"/>
              <a:defRPr/>
            </a:pPr>
            <a:r>
              <a:rPr lang="en-US" altLang="nl-NL" dirty="0" err="1"/>
              <a:t>Kunnen</a:t>
            </a:r>
            <a:r>
              <a:rPr lang="en-US" altLang="nl-NL" dirty="0"/>
              <a:t> </a:t>
            </a:r>
            <a:r>
              <a:rPr lang="en-US" altLang="nl-NL" dirty="0" err="1"/>
              <a:t>ook</a:t>
            </a:r>
            <a:r>
              <a:rPr lang="en-US" altLang="nl-NL" dirty="0"/>
              <a:t> </a:t>
            </a:r>
            <a:r>
              <a:rPr lang="en-US" altLang="nl-NL" dirty="0" err="1"/>
              <a:t>tijdens</a:t>
            </a:r>
            <a:r>
              <a:rPr lang="en-US" altLang="nl-NL" dirty="0"/>
              <a:t> </a:t>
            </a:r>
            <a:r>
              <a:rPr lang="en-US" altLang="nl-NL" dirty="0" err="1"/>
              <a:t>zwangerschap</a:t>
            </a:r>
            <a:r>
              <a:rPr lang="en-US" altLang="nl-NL" dirty="0"/>
              <a:t> </a:t>
            </a:r>
            <a:r>
              <a:rPr lang="en-US" altLang="nl-NL" dirty="0" err="1"/>
              <a:t>gebruikt</a:t>
            </a:r>
            <a:r>
              <a:rPr lang="en-US" altLang="nl-NL" dirty="0"/>
              <a:t> </a:t>
            </a:r>
            <a:r>
              <a:rPr lang="en-US" altLang="nl-NL" dirty="0" err="1"/>
              <a:t>worden</a:t>
            </a:r>
            <a:r>
              <a:rPr lang="en-US" altLang="nl-NL" dirty="0"/>
              <a:t>;</a:t>
            </a:r>
          </a:p>
          <a:p>
            <a:pPr marL="457200" indent="-228600">
              <a:buFont typeface="Arial" panose="020B0604020202020204" pitchFamily="34" charset="0"/>
              <a:buChar char="•"/>
              <a:defRPr/>
            </a:pPr>
            <a:r>
              <a:rPr lang="en-US" altLang="nl-NL" dirty="0" err="1"/>
              <a:t>Combinatiepreparaat</a:t>
            </a:r>
            <a:r>
              <a:rPr lang="en-US" altLang="nl-NL" dirty="0"/>
              <a:t> met </a:t>
            </a:r>
            <a:r>
              <a:rPr lang="en-US" altLang="nl-NL" dirty="0" err="1"/>
              <a:t>bijna</a:t>
            </a:r>
            <a:r>
              <a:rPr lang="en-US" altLang="nl-NL" dirty="0"/>
              <a:t> </a:t>
            </a:r>
            <a:r>
              <a:rPr lang="en-US" altLang="nl-NL" dirty="0" err="1"/>
              <a:t>altijd</a:t>
            </a:r>
            <a:r>
              <a:rPr lang="en-US" altLang="nl-NL" dirty="0"/>
              <a:t> </a:t>
            </a:r>
            <a:r>
              <a:rPr lang="en-US" altLang="nl-NL" dirty="0" err="1"/>
              <a:t>magnesiumhydroxide</a:t>
            </a:r>
            <a:r>
              <a:rPr lang="en-US" altLang="nl-NL" dirty="0"/>
              <a:t> (Gaviscon®, Rennie®).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9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98A67E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9B2DC4-238A-45A8-9965-61E3DC885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01221"/>
            <a:ext cx="10515600" cy="134806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300">
                <a:solidFill>
                  <a:schemeClr val="bg1"/>
                </a:solidFill>
              </a:rPr>
              <a:t>Maagzuurproductie-remmende middelen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CFE2382-26AB-40A1-B720-34546F331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586789"/>
            <a:ext cx="10515600" cy="3590174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err="1"/>
              <a:t>Secretieremmers</a:t>
            </a:r>
            <a:r>
              <a:rPr lang="en-US" sz="2600" dirty="0"/>
              <a:t>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err="1"/>
              <a:t>Werken</a:t>
            </a:r>
            <a:r>
              <a:rPr lang="en-US" sz="2600" dirty="0"/>
              <a:t> via de </a:t>
            </a:r>
            <a:r>
              <a:rPr lang="en-US" sz="2600" dirty="0" err="1"/>
              <a:t>bloedbaan</a:t>
            </a:r>
            <a:r>
              <a:rPr lang="en-US" sz="2600" dirty="0"/>
              <a:t>, </a:t>
            </a:r>
            <a:r>
              <a:rPr lang="en-US" sz="2600" dirty="0" err="1"/>
              <a:t>waardoor</a:t>
            </a:r>
            <a:r>
              <a:rPr lang="en-US" sz="2600" dirty="0"/>
              <a:t> ze </a:t>
            </a:r>
            <a:r>
              <a:rPr lang="en-US" sz="2600" dirty="0" err="1"/>
              <a:t>ook</a:t>
            </a:r>
            <a:r>
              <a:rPr lang="en-US" sz="2600" dirty="0"/>
              <a:t> </a:t>
            </a:r>
            <a:r>
              <a:rPr lang="en-US" sz="2600" dirty="0" err="1"/>
              <a:t>andere</a:t>
            </a:r>
            <a:r>
              <a:rPr lang="en-US" sz="2600" dirty="0"/>
              <a:t> </a:t>
            </a:r>
            <a:r>
              <a:rPr lang="en-US" sz="2600" dirty="0" err="1"/>
              <a:t>organen</a:t>
            </a:r>
            <a:r>
              <a:rPr lang="en-US" sz="2600" dirty="0"/>
              <a:t> </a:t>
            </a:r>
            <a:r>
              <a:rPr lang="en-US" sz="2600" dirty="0" err="1"/>
              <a:t>beïnvloeden</a:t>
            </a:r>
            <a:r>
              <a:rPr lang="en-US" sz="2600" dirty="0"/>
              <a:t>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Meer </a:t>
            </a:r>
            <a:r>
              <a:rPr lang="en-US" sz="2600" dirty="0" err="1"/>
              <a:t>bijwerkingen</a:t>
            </a:r>
            <a:r>
              <a:rPr lang="en-US" sz="2600" dirty="0"/>
              <a:t> dan </a:t>
            </a:r>
            <a:r>
              <a:rPr lang="en-US" sz="2600" dirty="0" err="1"/>
              <a:t>antacida</a:t>
            </a:r>
            <a:r>
              <a:rPr lang="en-US" sz="2600" dirty="0"/>
              <a:t>.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err="1"/>
              <a:t>Chronische</a:t>
            </a:r>
            <a:r>
              <a:rPr lang="en-US" sz="2600" dirty="0"/>
              <a:t> NSAID’s </a:t>
            </a:r>
            <a:r>
              <a:rPr lang="en-US" sz="2600" dirty="0" err="1"/>
              <a:t>gebruikers</a:t>
            </a:r>
            <a:r>
              <a:rPr lang="en-US" sz="2600" dirty="0"/>
              <a:t>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Twee </a:t>
            </a:r>
            <a:r>
              <a:rPr lang="en-US" sz="2600" dirty="0" err="1"/>
              <a:t>groepen</a:t>
            </a:r>
            <a:r>
              <a:rPr lang="en-US" sz="2600" dirty="0"/>
              <a:t>: H2-receptorantagonisten </a:t>
            </a:r>
            <a:r>
              <a:rPr lang="en-US" sz="2600" dirty="0" err="1"/>
              <a:t>en</a:t>
            </a:r>
            <a:r>
              <a:rPr lang="en-US" sz="2600" dirty="0"/>
              <a:t> </a:t>
            </a:r>
            <a:r>
              <a:rPr lang="en-US" sz="2600" dirty="0" err="1"/>
              <a:t>protonpompremmers</a:t>
            </a:r>
            <a:r>
              <a:rPr lang="en-US" sz="2600" dirty="0"/>
              <a:t>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err="1"/>
              <a:t>Veelgebruikte</a:t>
            </a:r>
            <a:r>
              <a:rPr lang="en-US" sz="2600" dirty="0"/>
              <a:t> </a:t>
            </a:r>
            <a:r>
              <a:rPr lang="en-US" sz="2600" dirty="0" err="1"/>
              <a:t>middelen</a:t>
            </a:r>
            <a:r>
              <a:rPr lang="en-US" sz="2600" dirty="0"/>
              <a:t> </a:t>
            </a:r>
            <a:r>
              <a:rPr lang="en-US" sz="2600" dirty="0" err="1"/>
              <a:t>zijn</a:t>
            </a:r>
            <a:r>
              <a:rPr lang="en-US" sz="2600" dirty="0"/>
              <a:t> </a:t>
            </a:r>
            <a:r>
              <a:rPr lang="en-US" sz="2600" dirty="0" err="1"/>
              <a:t>omeprazol</a:t>
            </a:r>
            <a:r>
              <a:rPr lang="en-US" sz="2600" dirty="0"/>
              <a:t> (</a:t>
            </a:r>
            <a:r>
              <a:rPr lang="en-US" sz="2600" dirty="0" err="1"/>
              <a:t>Losec</a:t>
            </a:r>
            <a:r>
              <a:rPr lang="en-US" sz="2600" dirty="0"/>
              <a:t>®), </a:t>
            </a:r>
            <a:r>
              <a:rPr lang="en-US" sz="2600" dirty="0" err="1"/>
              <a:t>esomeprazol</a:t>
            </a:r>
            <a:r>
              <a:rPr lang="en-US" sz="2600" dirty="0"/>
              <a:t>, </a:t>
            </a:r>
            <a:r>
              <a:rPr lang="en-US" sz="2600" dirty="0" err="1"/>
              <a:t>pantoprazol</a:t>
            </a:r>
            <a:r>
              <a:rPr lang="en-US" sz="2600" dirty="0"/>
              <a:t>. (</a:t>
            </a:r>
            <a:r>
              <a:rPr lang="en-US" sz="2600" dirty="0" err="1"/>
              <a:t>protonpompremmers</a:t>
            </a:r>
            <a:r>
              <a:rPr lang="en-US" sz="2600" dirty="0"/>
              <a:t>) </a:t>
            </a:r>
            <a:r>
              <a:rPr lang="en-US" sz="2600" dirty="0" err="1"/>
              <a:t>en</a:t>
            </a:r>
            <a:r>
              <a:rPr lang="en-US" sz="2600" dirty="0"/>
              <a:t> ranitidine (Zantac®, H2-receptorantagonist).</a:t>
            </a:r>
          </a:p>
        </p:txBody>
      </p:sp>
    </p:spTree>
    <p:extLst>
      <p:ext uri="{BB962C8B-B14F-4D97-AF65-F5344CB8AC3E}">
        <p14:creationId xmlns:p14="http://schemas.microsoft.com/office/powerpoint/2010/main" val="16136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798FE0E0-D95D-46EF-A375-475D4DB0E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A8DF286-C262-408E-9C39-A9A94422D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640080"/>
            <a:ext cx="6894575" cy="3566160"/>
          </a:xfrm>
        </p:spPr>
        <p:txBody>
          <a:bodyPr>
            <a:normAutofit/>
          </a:bodyPr>
          <a:lstStyle/>
          <a:p>
            <a:r>
              <a:rPr lang="nl-NL" sz="6700"/>
              <a:t>Mucosaprotectiva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5401CD7-E3D1-42BD-9458-F3BB80369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6008"/>
            <a:ext cx="6894576" cy="157276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/>
              <a:t>Beschermen van de (beschadigde) maagwand tegen inwerking van maagzuur;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/>
              <a:t>Hechten zich aan beschadigde slijmvlies in de maag en leggen er een beschermlaagje over;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err="1"/>
              <a:t>Sucralfaat</a:t>
            </a:r>
            <a:r>
              <a:rPr lang="nl-NL" sz="2200"/>
              <a:t> (</a:t>
            </a:r>
            <a:r>
              <a:rPr lang="nl-NL" sz="2200" err="1"/>
              <a:t>Ulcogant</a:t>
            </a:r>
            <a:r>
              <a:rPr lang="nl-NL" sz="2200"/>
              <a:t>®).</a:t>
            </a:r>
          </a:p>
        </p:txBody>
      </p:sp>
      <p:sp>
        <p:nvSpPr>
          <p:cNvPr id="76" name="Rectangle 6">
            <a:extLst>
              <a:ext uri="{FF2B5EF4-FFF2-40B4-BE49-F238E27FC236}">
                <a16:creationId xmlns:a16="http://schemas.microsoft.com/office/drawing/2014/main" id="{2D82A42F-AEBE-4065-9792-036A904D8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646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98A67E"/>
          </a:solidFill>
          <a:ln w="38100" cap="rnd">
            <a:solidFill>
              <a:srgbClr val="98A67E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Grovet - Sucralfate, 500 ml - Grovet.com">
            <a:extLst>
              <a:ext uri="{FF2B5EF4-FFF2-40B4-BE49-F238E27FC236}">
                <a16:creationId xmlns:a16="http://schemas.microsoft.com/office/drawing/2014/main" id="{426A3C9B-BA4A-46ED-9727-37813ED584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81" r="31383" b="-2"/>
          <a:stretch/>
        </p:blipFill>
        <p:spPr bwMode="auto">
          <a:xfrm>
            <a:off x="8174735" y="714587"/>
            <a:ext cx="2900979" cy="4909652"/>
          </a:xfrm>
          <a:custGeom>
            <a:avLst/>
            <a:gdLst/>
            <a:ahLst/>
            <a:cxnLst/>
            <a:rect l="l" t="t" r="r" b="b"/>
            <a:pathLst>
              <a:path w="4052199" h="6858000">
                <a:moveTo>
                  <a:pt x="25603" y="0"/>
                </a:moveTo>
                <a:lnTo>
                  <a:pt x="4052199" y="0"/>
                </a:lnTo>
                <a:lnTo>
                  <a:pt x="4052199" y="6858000"/>
                </a:lnTo>
                <a:lnTo>
                  <a:pt x="28079" y="6858000"/>
                </a:lnTo>
                <a:lnTo>
                  <a:pt x="37459" y="6497135"/>
                </a:lnTo>
                <a:cubicBezTo>
                  <a:pt x="37586" y="6492050"/>
                  <a:pt x="38603" y="6487092"/>
                  <a:pt x="38603" y="6482007"/>
                </a:cubicBezTo>
                <a:cubicBezTo>
                  <a:pt x="47502" y="6367973"/>
                  <a:pt x="52587" y="6253939"/>
                  <a:pt x="18135" y="6142702"/>
                </a:cubicBezTo>
                <a:cubicBezTo>
                  <a:pt x="15084" y="6132214"/>
                  <a:pt x="13495" y="6121344"/>
                  <a:pt x="13432" y="6110411"/>
                </a:cubicBezTo>
                <a:cubicBezTo>
                  <a:pt x="11690" y="6013324"/>
                  <a:pt x="15936" y="5916236"/>
                  <a:pt x="26145" y="5819669"/>
                </a:cubicBezTo>
                <a:cubicBezTo>
                  <a:pt x="31229" y="5760555"/>
                  <a:pt x="26017" y="5700423"/>
                  <a:pt x="42926" y="5641690"/>
                </a:cubicBezTo>
                <a:cubicBezTo>
                  <a:pt x="50337" y="5612565"/>
                  <a:pt x="54595" y="5582728"/>
                  <a:pt x="55638" y="5552700"/>
                </a:cubicBezTo>
                <a:cubicBezTo>
                  <a:pt x="60087" y="5479983"/>
                  <a:pt x="38603" y="5411588"/>
                  <a:pt x="18263" y="5343066"/>
                </a:cubicBezTo>
                <a:cubicBezTo>
                  <a:pt x="7456" y="5306707"/>
                  <a:pt x="-5384" y="5269459"/>
                  <a:pt x="2372" y="5231320"/>
                </a:cubicBezTo>
                <a:cubicBezTo>
                  <a:pt x="16076" y="5173655"/>
                  <a:pt x="23920" y="5114744"/>
                  <a:pt x="25763" y="5055502"/>
                </a:cubicBezTo>
                <a:cubicBezTo>
                  <a:pt x="25635" y="5012660"/>
                  <a:pt x="15338" y="4970962"/>
                  <a:pt x="18898" y="4928374"/>
                </a:cubicBezTo>
                <a:cubicBezTo>
                  <a:pt x="27073" y="4845715"/>
                  <a:pt x="29157" y="4762561"/>
                  <a:pt x="25127" y="4679584"/>
                </a:cubicBezTo>
                <a:cubicBezTo>
                  <a:pt x="25077" y="4646429"/>
                  <a:pt x="28776" y="4613376"/>
                  <a:pt x="36187" y="4581060"/>
                </a:cubicBezTo>
                <a:cubicBezTo>
                  <a:pt x="45493" y="4524043"/>
                  <a:pt x="47464" y="4466060"/>
                  <a:pt x="42036" y="4408547"/>
                </a:cubicBezTo>
                <a:cubicBezTo>
                  <a:pt x="36060" y="4341932"/>
                  <a:pt x="18263" y="4276334"/>
                  <a:pt x="13685" y="4209719"/>
                </a:cubicBezTo>
                <a:cubicBezTo>
                  <a:pt x="6694" y="4099371"/>
                  <a:pt x="16610" y="3989024"/>
                  <a:pt x="26398" y="3879186"/>
                </a:cubicBezTo>
                <a:cubicBezTo>
                  <a:pt x="34026" y="3808731"/>
                  <a:pt x="36060" y="3737781"/>
                  <a:pt x="32501" y="3667009"/>
                </a:cubicBezTo>
                <a:cubicBezTo>
                  <a:pt x="28051" y="3610818"/>
                  <a:pt x="21059" y="3554755"/>
                  <a:pt x="19788" y="3498437"/>
                </a:cubicBezTo>
                <a:cubicBezTo>
                  <a:pt x="17627" y="3398006"/>
                  <a:pt x="18390" y="3297701"/>
                  <a:pt x="24237" y="3197143"/>
                </a:cubicBezTo>
                <a:cubicBezTo>
                  <a:pt x="27162" y="3146928"/>
                  <a:pt x="32119" y="3096966"/>
                  <a:pt x="34026" y="3046242"/>
                </a:cubicBezTo>
                <a:cubicBezTo>
                  <a:pt x="35933" y="2995518"/>
                  <a:pt x="40001" y="2944413"/>
                  <a:pt x="28433" y="2894578"/>
                </a:cubicBezTo>
                <a:cubicBezTo>
                  <a:pt x="8855" y="2810038"/>
                  <a:pt x="23220" y="2725879"/>
                  <a:pt x="27415" y="2641593"/>
                </a:cubicBezTo>
                <a:cubicBezTo>
                  <a:pt x="29958" y="2589217"/>
                  <a:pt x="45214" y="2535568"/>
                  <a:pt x="31738" y="2484717"/>
                </a:cubicBezTo>
                <a:cubicBezTo>
                  <a:pt x="10507" y="2405008"/>
                  <a:pt x="24492" y="2326951"/>
                  <a:pt x="31738" y="2248513"/>
                </a:cubicBezTo>
                <a:cubicBezTo>
                  <a:pt x="40218" y="2174283"/>
                  <a:pt x="38768" y="2099252"/>
                  <a:pt x="27415" y="2025403"/>
                </a:cubicBezTo>
                <a:cubicBezTo>
                  <a:pt x="12986" y="1952165"/>
                  <a:pt x="12986" y="1876803"/>
                  <a:pt x="27415" y="1803565"/>
                </a:cubicBezTo>
                <a:cubicBezTo>
                  <a:pt x="39276" y="1743102"/>
                  <a:pt x="40598" y="1681038"/>
                  <a:pt x="31356" y="1620119"/>
                </a:cubicBezTo>
                <a:cubicBezTo>
                  <a:pt x="25127" y="1576514"/>
                  <a:pt x="13940" y="1533163"/>
                  <a:pt x="12414" y="1489558"/>
                </a:cubicBezTo>
                <a:cubicBezTo>
                  <a:pt x="9262" y="1398420"/>
                  <a:pt x="11118" y="1307167"/>
                  <a:pt x="18008" y="1216233"/>
                </a:cubicBezTo>
                <a:cubicBezTo>
                  <a:pt x="26017" y="1112496"/>
                  <a:pt x="41400" y="1009268"/>
                  <a:pt x="30721" y="904896"/>
                </a:cubicBezTo>
                <a:cubicBezTo>
                  <a:pt x="27162" y="869046"/>
                  <a:pt x="19661" y="833323"/>
                  <a:pt x="18771" y="797346"/>
                </a:cubicBezTo>
                <a:cubicBezTo>
                  <a:pt x="17118" y="730095"/>
                  <a:pt x="16737" y="663607"/>
                  <a:pt x="20169" y="593941"/>
                </a:cubicBezTo>
                <a:cubicBezTo>
                  <a:pt x="23602" y="524274"/>
                  <a:pt x="38348" y="451938"/>
                  <a:pt x="28433" y="383798"/>
                </a:cubicBezTo>
                <a:cubicBezTo>
                  <a:pt x="18516" y="315657"/>
                  <a:pt x="24873" y="248406"/>
                  <a:pt x="31229" y="181410"/>
                </a:cubicBezTo>
                <a:cubicBezTo>
                  <a:pt x="34344" y="149565"/>
                  <a:pt x="36410" y="118069"/>
                  <a:pt x="35854" y="8670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51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AEA24AA-003A-4675-8186-C83D45CA0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410" y="707898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300" dirty="0" err="1"/>
              <a:t>Medicijnkuur</a:t>
            </a:r>
            <a:r>
              <a:rPr lang="en-US" sz="4300" dirty="0"/>
              <a:t> helicobacter Pylori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98A67E"/>
          </a:solidFill>
          <a:ln w="38100" cap="rnd">
            <a:solidFill>
              <a:srgbClr val="98A67E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77A820B-BB62-49DF-A5D4-F684FD6F4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Recidiverende</a:t>
            </a:r>
            <a:r>
              <a:rPr lang="en-US" sz="2400" dirty="0"/>
              <a:t>, </a:t>
            </a:r>
            <a:r>
              <a:rPr lang="en-US" sz="2400" dirty="0" err="1"/>
              <a:t>terugkerende</a:t>
            </a:r>
            <a:r>
              <a:rPr lang="en-US" sz="2400" dirty="0"/>
              <a:t> </a:t>
            </a:r>
            <a:r>
              <a:rPr lang="en-US" sz="2400" dirty="0" err="1"/>
              <a:t>maag</a:t>
            </a:r>
            <a:r>
              <a:rPr lang="en-US" sz="2400" dirty="0"/>
              <a:t>- of </a:t>
            </a:r>
            <a:r>
              <a:rPr lang="en-US" sz="2400" dirty="0" err="1"/>
              <a:t>darmzweren</a:t>
            </a:r>
            <a:r>
              <a:rPr lang="en-US" sz="2400" dirty="0"/>
              <a:t> (</a:t>
            </a:r>
            <a:r>
              <a:rPr lang="en-US" sz="2400" dirty="0" err="1"/>
              <a:t>ulcus</a:t>
            </a:r>
            <a:r>
              <a:rPr lang="en-US" sz="2400" dirty="0"/>
              <a:t> </a:t>
            </a:r>
            <a:r>
              <a:rPr lang="en-US" sz="2400" dirty="0" err="1"/>
              <a:t>pepticum</a:t>
            </a:r>
            <a:r>
              <a:rPr lang="en-US" sz="2400" dirty="0"/>
              <a:t>) door helicobacter Pylori;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Hoog</a:t>
            </a:r>
            <a:r>
              <a:rPr lang="en-US" sz="2400" dirty="0"/>
              <a:t> </a:t>
            </a:r>
            <a:r>
              <a:rPr lang="en-US" sz="2400" dirty="0" err="1"/>
              <a:t>gedoseerde</a:t>
            </a:r>
            <a:r>
              <a:rPr lang="en-US" sz="2400" dirty="0"/>
              <a:t> </a:t>
            </a:r>
            <a:r>
              <a:rPr lang="en-US" sz="2400" dirty="0" err="1"/>
              <a:t>antibacteriële</a:t>
            </a:r>
            <a:r>
              <a:rPr lang="en-US" sz="2400" dirty="0"/>
              <a:t> </a:t>
            </a:r>
            <a:r>
              <a:rPr lang="en-US" sz="2400" dirty="0" err="1"/>
              <a:t>middelen</a:t>
            </a:r>
            <a:r>
              <a:rPr lang="en-US" sz="2400" dirty="0"/>
              <a:t> (</a:t>
            </a:r>
            <a:r>
              <a:rPr lang="en-US" sz="2400" dirty="0" err="1"/>
              <a:t>antibiotica</a:t>
            </a:r>
            <a:r>
              <a:rPr lang="en-US" sz="2400" dirty="0"/>
              <a:t>) + </a:t>
            </a:r>
            <a:r>
              <a:rPr lang="en-US" sz="2400" dirty="0" err="1"/>
              <a:t>secretieremmer</a:t>
            </a:r>
            <a:r>
              <a:rPr lang="en-US" sz="2400" dirty="0"/>
              <a:t>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Triple-</a:t>
            </a:r>
            <a:r>
              <a:rPr lang="en-US" sz="2400" dirty="0" err="1"/>
              <a:t>therapie</a:t>
            </a:r>
            <a:r>
              <a:rPr lang="en-US" sz="2400" dirty="0"/>
              <a:t> (</a:t>
            </a:r>
            <a:r>
              <a:rPr lang="en-US" sz="2400" dirty="0" err="1"/>
              <a:t>protonpompremmer</a:t>
            </a:r>
            <a:r>
              <a:rPr lang="en-US" sz="2400" dirty="0"/>
              <a:t> (</a:t>
            </a:r>
            <a:r>
              <a:rPr lang="en-US" sz="2400" dirty="0" err="1"/>
              <a:t>secretieremmer</a:t>
            </a:r>
            <a:r>
              <a:rPr lang="en-US" sz="2400" dirty="0"/>
              <a:t>) + 2 </a:t>
            </a:r>
            <a:r>
              <a:rPr lang="en-US" sz="2400" dirty="0" err="1"/>
              <a:t>antimicrobiële</a:t>
            </a:r>
            <a:r>
              <a:rPr lang="en-US" sz="2400" dirty="0"/>
              <a:t> </a:t>
            </a:r>
            <a:r>
              <a:rPr lang="en-US" sz="2400" dirty="0" err="1"/>
              <a:t>middelen</a:t>
            </a:r>
            <a:r>
              <a:rPr lang="en-US" sz="2400" dirty="0"/>
              <a:t>): </a:t>
            </a:r>
            <a:r>
              <a:rPr lang="en-US" sz="2400" dirty="0" err="1"/>
              <a:t>veel</a:t>
            </a:r>
            <a:r>
              <a:rPr lang="en-US" sz="2400" dirty="0"/>
              <a:t> </a:t>
            </a:r>
            <a:r>
              <a:rPr lang="en-US" sz="2400" dirty="0" err="1"/>
              <a:t>bijwerkingen</a:t>
            </a:r>
            <a:endParaRPr lang="en-US" sz="2400" dirty="0"/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7 </a:t>
            </a:r>
            <a:r>
              <a:rPr lang="en-US" sz="2400" dirty="0" err="1"/>
              <a:t>dagen</a:t>
            </a:r>
            <a:r>
              <a:rPr lang="en-US" sz="2400" dirty="0"/>
              <a:t>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Omeprazol</a:t>
            </a:r>
            <a:r>
              <a:rPr lang="en-US" sz="2400" dirty="0"/>
              <a:t> of </a:t>
            </a:r>
            <a:r>
              <a:rPr lang="en-US" sz="2400" dirty="0" err="1"/>
              <a:t>pantroprazol</a:t>
            </a:r>
            <a:r>
              <a:rPr lang="en-US" sz="2400" dirty="0"/>
              <a:t> met </a:t>
            </a:r>
            <a:r>
              <a:rPr lang="en-US" sz="2400" dirty="0" err="1"/>
              <a:t>amoxicilline</a:t>
            </a:r>
            <a:r>
              <a:rPr lang="en-US" sz="2400" dirty="0"/>
              <a:t>/</a:t>
            </a:r>
            <a:r>
              <a:rPr lang="en-US" sz="2400" dirty="0" err="1"/>
              <a:t>claritromycine</a:t>
            </a:r>
            <a:r>
              <a:rPr lang="en-US" sz="2400" dirty="0"/>
              <a:t> of </a:t>
            </a:r>
            <a:r>
              <a:rPr lang="en-US" sz="2400" dirty="0" err="1"/>
              <a:t>metronidazol</a:t>
            </a:r>
            <a:r>
              <a:rPr lang="en-US" sz="2400" dirty="0"/>
              <a:t>.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Standaardkuur</a:t>
            </a:r>
            <a:r>
              <a:rPr lang="en-US" sz="2400" dirty="0"/>
              <a:t> (</a:t>
            </a:r>
            <a:r>
              <a:rPr lang="en-US" sz="2400" dirty="0" err="1"/>
              <a:t>Pantopac</a:t>
            </a:r>
            <a:r>
              <a:rPr lang="en-US" sz="2400" dirty="0"/>
              <a:t>®).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Graphic 6">
            <a:extLst>
              <a:ext uri="{FF2B5EF4-FFF2-40B4-BE49-F238E27FC236}">
                <a16:creationId xmlns:a16="http://schemas.microsoft.com/office/drawing/2014/main" id="{4A20E9FD-FEA9-43EC-B4AF-CF906E94BB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42836" y="1709928"/>
            <a:ext cx="3756152" cy="37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91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98A67E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11FF52-B9D1-4F5B-BC01-C999009B0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6" y="673770"/>
            <a:ext cx="3644489" cy="24144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600">
                <a:solidFill>
                  <a:schemeClr val="bg1"/>
                </a:solidFill>
              </a:rPr>
              <a:t>Anti-emetica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386DE02-4166-437A-BDE3-D409810F0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882315"/>
            <a:ext cx="5254754" cy="5294647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Stoffen</a:t>
            </a:r>
            <a:r>
              <a:rPr lang="en-US" sz="2400" dirty="0"/>
              <a:t> die </a:t>
            </a:r>
            <a:r>
              <a:rPr lang="en-US" sz="2400" dirty="0" err="1"/>
              <a:t>braakneiging</a:t>
            </a:r>
            <a:r>
              <a:rPr lang="en-US" sz="2400" dirty="0"/>
              <a:t> </a:t>
            </a:r>
            <a:r>
              <a:rPr lang="en-US" sz="2400" dirty="0" err="1"/>
              <a:t>onderdrukken</a:t>
            </a:r>
            <a:r>
              <a:rPr lang="en-US" sz="2400" dirty="0"/>
              <a:t>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Symptomatische</a:t>
            </a:r>
            <a:r>
              <a:rPr lang="en-US" sz="2400" dirty="0"/>
              <a:t> </a:t>
            </a:r>
            <a:r>
              <a:rPr lang="en-US" sz="2400" dirty="0" err="1"/>
              <a:t>bestrijding</a:t>
            </a:r>
            <a:r>
              <a:rPr lang="en-US" sz="2400" dirty="0"/>
              <a:t> van </a:t>
            </a:r>
            <a:r>
              <a:rPr lang="en-US" sz="2400" dirty="0" err="1"/>
              <a:t>misselijkheid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braken</a:t>
            </a:r>
            <a:r>
              <a:rPr lang="en-US" sz="2400" dirty="0"/>
              <a:t>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Vertraagde</a:t>
            </a:r>
            <a:r>
              <a:rPr lang="en-US" sz="2400" dirty="0"/>
              <a:t> </a:t>
            </a:r>
            <a:r>
              <a:rPr lang="en-US" sz="2400" dirty="0" err="1"/>
              <a:t>peristaltiek</a:t>
            </a:r>
            <a:r>
              <a:rPr lang="en-US" sz="2400" dirty="0"/>
              <a:t> in het </a:t>
            </a:r>
            <a:r>
              <a:rPr lang="en-US" sz="2400" dirty="0" err="1"/>
              <a:t>maag-darmkanaal</a:t>
            </a:r>
            <a:r>
              <a:rPr lang="en-US" sz="2400" dirty="0"/>
              <a:t> </a:t>
            </a:r>
            <a:r>
              <a:rPr lang="en-US" sz="2400" dirty="0" err="1"/>
              <a:t>m.a.g</a:t>
            </a:r>
            <a:r>
              <a:rPr lang="en-US" sz="2400" dirty="0"/>
              <a:t>.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maag</a:t>
            </a:r>
            <a:r>
              <a:rPr lang="en-US" sz="2400" dirty="0"/>
              <a:t> die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snel</a:t>
            </a:r>
            <a:r>
              <a:rPr lang="en-US" sz="2400" dirty="0"/>
              <a:t> </a:t>
            </a:r>
            <a:r>
              <a:rPr lang="en-US" sz="2400" dirty="0" err="1"/>
              <a:t>genoeg</a:t>
            </a:r>
            <a:r>
              <a:rPr lang="en-US" sz="2400" dirty="0"/>
              <a:t> </a:t>
            </a:r>
            <a:r>
              <a:rPr lang="en-US" sz="2400" dirty="0" err="1"/>
              <a:t>ledigt</a:t>
            </a:r>
            <a:r>
              <a:rPr lang="en-US" sz="2400" dirty="0"/>
              <a:t>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Prikkels</a:t>
            </a:r>
            <a:r>
              <a:rPr lang="en-US" sz="2400" dirty="0"/>
              <a:t> </a:t>
            </a:r>
            <a:r>
              <a:rPr lang="en-US" sz="2400" dirty="0" err="1"/>
              <a:t>uit</a:t>
            </a:r>
            <a:r>
              <a:rPr lang="en-US" sz="2400" dirty="0"/>
              <a:t> </a:t>
            </a:r>
            <a:r>
              <a:rPr lang="en-US" sz="2400" dirty="0" err="1"/>
              <a:t>keelholte</a:t>
            </a:r>
            <a:r>
              <a:rPr lang="en-US" sz="2400" dirty="0"/>
              <a:t> of </a:t>
            </a:r>
            <a:r>
              <a:rPr lang="en-US" sz="2400" dirty="0" err="1"/>
              <a:t>maag</a:t>
            </a:r>
            <a:r>
              <a:rPr lang="en-US" sz="2400" dirty="0"/>
              <a:t>, maar </a:t>
            </a:r>
            <a:r>
              <a:rPr lang="en-US" sz="2400" dirty="0" err="1"/>
              <a:t>ook</a:t>
            </a:r>
            <a:r>
              <a:rPr lang="en-US" sz="2400" dirty="0"/>
              <a:t> </a:t>
            </a:r>
            <a:r>
              <a:rPr lang="en-US" sz="2400" dirty="0" err="1"/>
              <a:t>vanuit</a:t>
            </a:r>
            <a:r>
              <a:rPr lang="en-US" sz="2400" dirty="0"/>
              <a:t> </a:t>
            </a:r>
            <a:r>
              <a:rPr lang="en-US" sz="2400" dirty="0" err="1"/>
              <a:t>evenwichtsorgaan</a:t>
            </a:r>
            <a:r>
              <a:rPr lang="en-US" sz="2400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r>
              <a:rPr lang="en-US" sz="2400" dirty="0" err="1"/>
              <a:t>bijv</a:t>
            </a:r>
            <a:r>
              <a:rPr lang="en-US" sz="2400" dirty="0"/>
              <a:t>. </a:t>
            </a:r>
            <a:r>
              <a:rPr lang="en-US" sz="2400" dirty="0" err="1"/>
              <a:t>reisziekte</a:t>
            </a:r>
            <a:r>
              <a:rPr lang="en-US" sz="2400" dirty="0"/>
              <a:t>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Eerste</a:t>
            </a:r>
            <a:r>
              <a:rPr lang="en-US" sz="2400" dirty="0"/>
              <a:t> </a:t>
            </a:r>
            <a:r>
              <a:rPr lang="en-US" sz="2400" dirty="0" err="1"/>
              <a:t>maanden</a:t>
            </a:r>
            <a:r>
              <a:rPr lang="en-US" sz="2400" dirty="0"/>
              <a:t> van </a:t>
            </a:r>
            <a:r>
              <a:rPr lang="en-US" sz="2400" dirty="0" err="1"/>
              <a:t>zwangerschap</a:t>
            </a:r>
            <a:r>
              <a:rPr lang="en-US" sz="2400" dirty="0"/>
              <a:t>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Migraine;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Behandeling</a:t>
            </a:r>
            <a:r>
              <a:rPr lang="en-US" sz="2400" dirty="0"/>
              <a:t> met </a:t>
            </a:r>
            <a:r>
              <a:rPr lang="en-US" sz="2400" dirty="0" err="1"/>
              <a:t>radiotherapie</a:t>
            </a:r>
            <a:r>
              <a:rPr lang="en-US" sz="2400" dirty="0"/>
              <a:t> of </a:t>
            </a:r>
            <a:r>
              <a:rPr lang="en-US" sz="2400" dirty="0" err="1"/>
              <a:t>chemotherapie</a:t>
            </a:r>
            <a:r>
              <a:rPr lang="en-US" sz="2400" dirty="0"/>
              <a:t>;</a:t>
            </a:r>
          </a:p>
          <a:p>
            <a:pPr marL="4572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Domperidon</a:t>
            </a:r>
            <a:r>
              <a:rPr lang="en-US" sz="2400" dirty="0"/>
              <a:t>, metoclopramide (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r>
              <a:rPr lang="en-US" sz="2400" dirty="0" err="1"/>
              <a:t>vertraagde</a:t>
            </a:r>
            <a:r>
              <a:rPr lang="en-US" sz="2400" dirty="0"/>
              <a:t> </a:t>
            </a:r>
            <a:r>
              <a:rPr lang="en-US" sz="2400" dirty="0" err="1"/>
              <a:t>maaglediging</a:t>
            </a:r>
            <a:r>
              <a:rPr lang="en-US" sz="2400" dirty="0"/>
              <a:t>), cinnarizine 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r>
              <a:rPr lang="en-US" sz="2400" dirty="0" err="1"/>
              <a:t>reisziekte</a:t>
            </a:r>
            <a:r>
              <a:rPr lang="en-US" sz="2400" dirty="0"/>
              <a:t> of migraine (OTC). </a:t>
            </a:r>
            <a:r>
              <a:rPr lang="en-US" sz="2400" dirty="0" err="1"/>
              <a:t>Meclozine</a:t>
            </a:r>
            <a:r>
              <a:rPr lang="en-US" sz="2400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r>
              <a:rPr lang="en-US" sz="2400" dirty="0" err="1"/>
              <a:t>zwangerschapsbraken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489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CD22E-2269-419F-9E81-016EA035D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8F6FA5B-10F8-4FC9-9C52-977F3F092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132" y="1295231"/>
            <a:ext cx="5895178" cy="3807446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nl-NL" sz="5500"/>
              <a:t>Middelen bij diarree (antidiarrhoica)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607D34-E2A9-4595-9DB2-5472E077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082" y="0"/>
            <a:ext cx="4884918" cy="6858000"/>
          </a:xfrm>
          <a:custGeom>
            <a:avLst/>
            <a:gdLst>
              <a:gd name="connsiteX0" fmla="*/ 1097203 w 4884918"/>
              <a:gd name="connsiteY0" fmla="*/ 0 h 6858000"/>
              <a:gd name="connsiteX1" fmla="*/ 1154155 w 4884918"/>
              <a:gd name="connsiteY1" fmla="*/ 0 h 6858000"/>
              <a:gd name="connsiteX2" fmla="*/ 972305 w 4884918"/>
              <a:gd name="connsiteY2" fmla="*/ 343212 h 6858000"/>
              <a:gd name="connsiteX3" fmla="*/ 780524 w 4884918"/>
              <a:gd name="connsiteY3" fmla="*/ 761067 h 6858000"/>
              <a:gd name="connsiteX4" fmla="*/ 737045 w 4884918"/>
              <a:gd name="connsiteY4" fmla="*/ 865164 h 6858000"/>
              <a:gd name="connsiteX5" fmla="*/ 762322 w 4884918"/>
              <a:gd name="connsiteY5" fmla="*/ 830676 h 6858000"/>
              <a:gd name="connsiteX6" fmla="*/ 1118805 w 4884918"/>
              <a:gd name="connsiteY6" fmla="*/ 160440 h 6858000"/>
              <a:gd name="connsiteX7" fmla="*/ 1221640 w 4884918"/>
              <a:gd name="connsiteY7" fmla="*/ 0 h 6858000"/>
              <a:gd name="connsiteX8" fmla="*/ 4884918 w 4884918"/>
              <a:gd name="connsiteY8" fmla="*/ 0 h 6858000"/>
              <a:gd name="connsiteX9" fmla="*/ 4884918 w 4884918"/>
              <a:gd name="connsiteY9" fmla="*/ 6857999 h 6858000"/>
              <a:gd name="connsiteX10" fmla="*/ 4884918 w 4884918"/>
              <a:gd name="connsiteY10" fmla="*/ 6858000 h 6858000"/>
              <a:gd name="connsiteX11" fmla="*/ 704817 w 4884918"/>
              <a:gd name="connsiteY11" fmla="*/ 6858000 h 6858000"/>
              <a:gd name="connsiteX12" fmla="*/ 618717 w 4884918"/>
              <a:gd name="connsiteY12" fmla="*/ 6672538 h 6858000"/>
              <a:gd name="connsiteX13" fmla="*/ 309324 w 4884918"/>
              <a:gd name="connsiteY13" fmla="*/ 5833618 h 6858000"/>
              <a:gd name="connsiteX14" fmla="*/ 209850 w 4884918"/>
              <a:gd name="connsiteY14" fmla="*/ 5484180 h 6858000"/>
              <a:gd name="connsiteX15" fmla="*/ 211619 w 4884918"/>
              <a:gd name="connsiteY15" fmla="*/ 5517653 h 6858000"/>
              <a:gd name="connsiteX16" fmla="*/ 361778 w 4884918"/>
              <a:gd name="connsiteY16" fmla="*/ 6145524 h 6858000"/>
              <a:gd name="connsiteX17" fmla="*/ 591356 w 4884918"/>
              <a:gd name="connsiteY17" fmla="*/ 6843306 h 6858000"/>
              <a:gd name="connsiteX18" fmla="*/ 597415 w 4884918"/>
              <a:gd name="connsiteY18" fmla="*/ 6858000 h 6858000"/>
              <a:gd name="connsiteX19" fmla="*/ 545224 w 4884918"/>
              <a:gd name="connsiteY19" fmla="*/ 6858000 h 6858000"/>
              <a:gd name="connsiteX20" fmla="*/ 533604 w 4884918"/>
              <a:gd name="connsiteY20" fmla="*/ 6830072 h 6858000"/>
              <a:gd name="connsiteX21" fmla="*/ 169657 w 4884918"/>
              <a:gd name="connsiteY21" fmla="*/ 5556577 h 6858000"/>
              <a:gd name="connsiteX22" fmla="*/ 12169 w 4884918"/>
              <a:gd name="connsiteY22" fmla="*/ 4362835 h 6858000"/>
              <a:gd name="connsiteX23" fmla="*/ 46168 w 4884918"/>
              <a:gd name="connsiteY23" fmla="*/ 3338487 h 6858000"/>
              <a:gd name="connsiteX24" fmla="*/ 490574 w 4884918"/>
              <a:gd name="connsiteY24" fmla="*/ 1381078 h 6858000"/>
              <a:gd name="connsiteX25" fmla="*/ 984701 w 4884918"/>
              <a:gd name="connsiteY25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84918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4884918" y="0"/>
                </a:lnTo>
                <a:lnTo>
                  <a:pt x="4884918" y="6857999"/>
                </a:lnTo>
                <a:lnTo>
                  <a:pt x="4884918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rgbClr val="98A67E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5E70116-D580-4B0A-A648-BC558630D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37577" y="1144717"/>
            <a:ext cx="3223928" cy="4568565"/>
          </a:xfrm>
        </p:spPr>
        <p:txBody>
          <a:bodyPr anchor="b">
            <a:normAutofit fontScale="92500" lnSpcReduction="20000"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3100" b="1" dirty="0">
                <a:solidFill>
                  <a:schemeClr val="bg1"/>
                </a:solidFill>
              </a:rPr>
              <a:t>Oorzaken</a:t>
            </a:r>
            <a:r>
              <a:rPr lang="nl-NL" sz="3100" dirty="0">
                <a:solidFill>
                  <a:schemeClr val="bg1"/>
                </a:solidFill>
              </a:rPr>
              <a:t>: virusinfectie (90%), bacteriële infectie, bijwerking van geneesmiddelen, reizigersdiarree., darmziekten.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3100" dirty="0">
                <a:solidFill>
                  <a:schemeClr val="bg1"/>
                </a:solidFill>
              </a:rPr>
              <a:t>In principe gaat diarree in de meeste gevallen vanzelf weer over;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3100" dirty="0">
                <a:solidFill>
                  <a:schemeClr val="bg1"/>
                </a:solidFill>
              </a:rPr>
              <a:t>Risicogroepen: kleine kinderen en bejaarden;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3100" dirty="0">
                <a:solidFill>
                  <a:schemeClr val="bg1"/>
                </a:solidFill>
              </a:rPr>
              <a:t>Loperamide (</a:t>
            </a:r>
            <a:r>
              <a:rPr lang="nl-NL" sz="3100" dirty="0" err="1">
                <a:solidFill>
                  <a:schemeClr val="bg1"/>
                </a:solidFill>
              </a:rPr>
              <a:t>Imodium</a:t>
            </a:r>
            <a:r>
              <a:rPr lang="nl-NL" sz="3100" dirty="0">
                <a:solidFill>
                  <a:schemeClr val="bg1"/>
                </a:solidFill>
              </a:rPr>
              <a:t>®);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3100" dirty="0">
                <a:solidFill>
                  <a:schemeClr val="bg1"/>
                </a:solidFill>
              </a:rPr>
              <a:t>ORS (Oral </a:t>
            </a:r>
            <a:r>
              <a:rPr lang="nl-NL" sz="3100" dirty="0" err="1">
                <a:solidFill>
                  <a:schemeClr val="bg1"/>
                </a:solidFill>
              </a:rPr>
              <a:t>Rehydration</a:t>
            </a:r>
            <a:r>
              <a:rPr lang="nl-NL" sz="3100" dirty="0">
                <a:solidFill>
                  <a:schemeClr val="bg1"/>
                </a:solidFill>
              </a:rPr>
              <a:t> Salt).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180" y="5439978"/>
            <a:ext cx="5897880" cy="27432"/>
          </a:xfrm>
          <a:custGeom>
            <a:avLst/>
            <a:gdLst>
              <a:gd name="connsiteX0" fmla="*/ 0 w 5897880"/>
              <a:gd name="connsiteY0" fmla="*/ 0 h 27432"/>
              <a:gd name="connsiteX1" fmla="*/ 537362 w 5897880"/>
              <a:gd name="connsiteY1" fmla="*/ 0 h 27432"/>
              <a:gd name="connsiteX2" fmla="*/ 1133704 w 5897880"/>
              <a:gd name="connsiteY2" fmla="*/ 0 h 27432"/>
              <a:gd name="connsiteX3" fmla="*/ 1671066 w 5897880"/>
              <a:gd name="connsiteY3" fmla="*/ 0 h 27432"/>
              <a:gd name="connsiteX4" fmla="*/ 2385365 w 5897880"/>
              <a:gd name="connsiteY4" fmla="*/ 0 h 27432"/>
              <a:gd name="connsiteX5" fmla="*/ 3040685 w 5897880"/>
              <a:gd name="connsiteY5" fmla="*/ 0 h 27432"/>
              <a:gd name="connsiteX6" fmla="*/ 3696005 w 5897880"/>
              <a:gd name="connsiteY6" fmla="*/ 0 h 27432"/>
              <a:gd name="connsiteX7" fmla="*/ 4469282 w 5897880"/>
              <a:gd name="connsiteY7" fmla="*/ 0 h 27432"/>
              <a:gd name="connsiteX8" fmla="*/ 5183581 w 5897880"/>
              <a:gd name="connsiteY8" fmla="*/ 0 h 27432"/>
              <a:gd name="connsiteX9" fmla="*/ 5897880 w 5897880"/>
              <a:gd name="connsiteY9" fmla="*/ 0 h 27432"/>
              <a:gd name="connsiteX10" fmla="*/ 5897880 w 5897880"/>
              <a:gd name="connsiteY10" fmla="*/ 27432 h 27432"/>
              <a:gd name="connsiteX11" fmla="*/ 5419496 w 5897880"/>
              <a:gd name="connsiteY11" fmla="*/ 27432 h 27432"/>
              <a:gd name="connsiteX12" fmla="*/ 4882134 w 5897880"/>
              <a:gd name="connsiteY12" fmla="*/ 27432 h 27432"/>
              <a:gd name="connsiteX13" fmla="*/ 4167835 w 5897880"/>
              <a:gd name="connsiteY13" fmla="*/ 27432 h 27432"/>
              <a:gd name="connsiteX14" fmla="*/ 3394558 w 5897880"/>
              <a:gd name="connsiteY14" fmla="*/ 27432 h 27432"/>
              <a:gd name="connsiteX15" fmla="*/ 2798216 w 5897880"/>
              <a:gd name="connsiteY15" fmla="*/ 27432 h 27432"/>
              <a:gd name="connsiteX16" fmla="*/ 2024939 w 5897880"/>
              <a:gd name="connsiteY16" fmla="*/ 27432 h 27432"/>
              <a:gd name="connsiteX17" fmla="*/ 1487576 w 5897880"/>
              <a:gd name="connsiteY17" fmla="*/ 27432 h 27432"/>
              <a:gd name="connsiteX18" fmla="*/ 1009193 w 5897880"/>
              <a:gd name="connsiteY18" fmla="*/ 27432 h 27432"/>
              <a:gd name="connsiteX19" fmla="*/ 0 w 5897880"/>
              <a:gd name="connsiteY19" fmla="*/ 27432 h 27432"/>
              <a:gd name="connsiteX20" fmla="*/ 0 w 5897880"/>
              <a:gd name="connsiteY20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97880" h="27432" fill="none" extrusionOk="0">
                <a:moveTo>
                  <a:pt x="0" y="0"/>
                </a:moveTo>
                <a:cubicBezTo>
                  <a:pt x="232564" y="21549"/>
                  <a:pt x="389747" y="7320"/>
                  <a:pt x="537362" y="0"/>
                </a:cubicBezTo>
                <a:cubicBezTo>
                  <a:pt x="684977" y="-7320"/>
                  <a:pt x="894159" y="-7726"/>
                  <a:pt x="1133704" y="0"/>
                </a:cubicBezTo>
                <a:cubicBezTo>
                  <a:pt x="1373249" y="7726"/>
                  <a:pt x="1440352" y="-304"/>
                  <a:pt x="1671066" y="0"/>
                </a:cubicBezTo>
                <a:cubicBezTo>
                  <a:pt x="1901780" y="304"/>
                  <a:pt x="2091497" y="765"/>
                  <a:pt x="2385365" y="0"/>
                </a:cubicBezTo>
                <a:cubicBezTo>
                  <a:pt x="2679233" y="-765"/>
                  <a:pt x="2762926" y="2802"/>
                  <a:pt x="3040685" y="0"/>
                </a:cubicBezTo>
                <a:cubicBezTo>
                  <a:pt x="3318444" y="-2802"/>
                  <a:pt x="3409726" y="9093"/>
                  <a:pt x="3696005" y="0"/>
                </a:cubicBezTo>
                <a:cubicBezTo>
                  <a:pt x="3982284" y="-9093"/>
                  <a:pt x="4087272" y="27119"/>
                  <a:pt x="4469282" y="0"/>
                </a:cubicBezTo>
                <a:cubicBezTo>
                  <a:pt x="4851292" y="-27119"/>
                  <a:pt x="4924835" y="26473"/>
                  <a:pt x="5183581" y="0"/>
                </a:cubicBezTo>
                <a:cubicBezTo>
                  <a:pt x="5442327" y="-26473"/>
                  <a:pt x="5598463" y="7328"/>
                  <a:pt x="5897880" y="0"/>
                </a:cubicBezTo>
                <a:cubicBezTo>
                  <a:pt x="5898716" y="13055"/>
                  <a:pt x="5897707" y="18641"/>
                  <a:pt x="5897880" y="27432"/>
                </a:cubicBezTo>
                <a:cubicBezTo>
                  <a:pt x="5682742" y="40412"/>
                  <a:pt x="5520014" y="23844"/>
                  <a:pt x="5419496" y="27432"/>
                </a:cubicBezTo>
                <a:cubicBezTo>
                  <a:pt x="5318978" y="31020"/>
                  <a:pt x="5012864" y="6698"/>
                  <a:pt x="4882134" y="27432"/>
                </a:cubicBezTo>
                <a:cubicBezTo>
                  <a:pt x="4751404" y="48166"/>
                  <a:pt x="4313676" y="5207"/>
                  <a:pt x="4167835" y="27432"/>
                </a:cubicBezTo>
                <a:cubicBezTo>
                  <a:pt x="4021994" y="49657"/>
                  <a:pt x="3715729" y="59193"/>
                  <a:pt x="3394558" y="27432"/>
                </a:cubicBezTo>
                <a:cubicBezTo>
                  <a:pt x="3073387" y="-4329"/>
                  <a:pt x="3093227" y="38972"/>
                  <a:pt x="2798216" y="27432"/>
                </a:cubicBezTo>
                <a:cubicBezTo>
                  <a:pt x="2503205" y="15892"/>
                  <a:pt x="2297615" y="31603"/>
                  <a:pt x="2024939" y="27432"/>
                </a:cubicBezTo>
                <a:cubicBezTo>
                  <a:pt x="1752263" y="23261"/>
                  <a:pt x="1629814" y="3659"/>
                  <a:pt x="1487576" y="27432"/>
                </a:cubicBezTo>
                <a:cubicBezTo>
                  <a:pt x="1345338" y="51205"/>
                  <a:pt x="1238885" y="24954"/>
                  <a:pt x="1009193" y="27432"/>
                </a:cubicBezTo>
                <a:cubicBezTo>
                  <a:pt x="779501" y="29910"/>
                  <a:pt x="441829" y="-15535"/>
                  <a:pt x="0" y="27432"/>
                </a:cubicBezTo>
                <a:cubicBezTo>
                  <a:pt x="988" y="17221"/>
                  <a:pt x="-970" y="7538"/>
                  <a:pt x="0" y="0"/>
                </a:cubicBezTo>
                <a:close/>
              </a:path>
              <a:path w="5897880" h="27432" stroke="0" extrusionOk="0">
                <a:moveTo>
                  <a:pt x="0" y="0"/>
                </a:moveTo>
                <a:cubicBezTo>
                  <a:pt x="196299" y="-26676"/>
                  <a:pt x="463834" y="6738"/>
                  <a:pt x="596341" y="0"/>
                </a:cubicBezTo>
                <a:cubicBezTo>
                  <a:pt x="728848" y="-6738"/>
                  <a:pt x="857267" y="1845"/>
                  <a:pt x="1074725" y="0"/>
                </a:cubicBezTo>
                <a:cubicBezTo>
                  <a:pt x="1292183" y="-1845"/>
                  <a:pt x="1545672" y="3744"/>
                  <a:pt x="1848002" y="0"/>
                </a:cubicBezTo>
                <a:cubicBezTo>
                  <a:pt x="2150332" y="-3744"/>
                  <a:pt x="2306688" y="-14526"/>
                  <a:pt x="2444344" y="0"/>
                </a:cubicBezTo>
                <a:cubicBezTo>
                  <a:pt x="2582000" y="14526"/>
                  <a:pt x="2761095" y="-11862"/>
                  <a:pt x="3040685" y="0"/>
                </a:cubicBezTo>
                <a:cubicBezTo>
                  <a:pt x="3320275" y="11862"/>
                  <a:pt x="3622320" y="-32867"/>
                  <a:pt x="3813962" y="0"/>
                </a:cubicBezTo>
                <a:cubicBezTo>
                  <a:pt x="4005604" y="32867"/>
                  <a:pt x="4117810" y="-10778"/>
                  <a:pt x="4351325" y="0"/>
                </a:cubicBezTo>
                <a:cubicBezTo>
                  <a:pt x="4584840" y="10778"/>
                  <a:pt x="4963783" y="-32384"/>
                  <a:pt x="5124602" y="0"/>
                </a:cubicBezTo>
                <a:cubicBezTo>
                  <a:pt x="5285421" y="32384"/>
                  <a:pt x="5705238" y="-29538"/>
                  <a:pt x="5897880" y="0"/>
                </a:cubicBezTo>
                <a:cubicBezTo>
                  <a:pt x="5898677" y="11634"/>
                  <a:pt x="5899083" y="16994"/>
                  <a:pt x="5897880" y="27432"/>
                </a:cubicBezTo>
                <a:cubicBezTo>
                  <a:pt x="5630425" y="7719"/>
                  <a:pt x="5532865" y="21388"/>
                  <a:pt x="5242560" y="27432"/>
                </a:cubicBezTo>
                <a:cubicBezTo>
                  <a:pt x="4952255" y="33476"/>
                  <a:pt x="4783060" y="14892"/>
                  <a:pt x="4646219" y="27432"/>
                </a:cubicBezTo>
                <a:cubicBezTo>
                  <a:pt x="4509378" y="39972"/>
                  <a:pt x="4163771" y="-4851"/>
                  <a:pt x="3872941" y="27432"/>
                </a:cubicBezTo>
                <a:cubicBezTo>
                  <a:pt x="3582111" y="59715"/>
                  <a:pt x="3362704" y="7742"/>
                  <a:pt x="3099664" y="27432"/>
                </a:cubicBezTo>
                <a:cubicBezTo>
                  <a:pt x="2836624" y="47122"/>
                  <a:pt x="2747441" y="28801"/>
                  <a:pt x="2562301" y="27432"/>
                </a:cubicBezTo>
                <a:cubicBezTo>
                  <a:pt x="2377161" y="26063"/>
                  <a:pt x="2104946" y="30879"/>
                  <a:pt x="1906981" y="27432"/>
                </a:cubicBezTo>
                <a:cubicBezTo>
                  <a:pt x="1709016" y="23985"/>
                  <a:pt x="1304654" y="6821"/>
                  <a:pt x="1133704" y="27432"/>
                </a:cubicBezTo>
                <a:cubicBezTo>
                  <a:pt x="962754" y="48043"/>
                  <a:pt x="457048" y="12129"/>
                  <a:pt x="0" y="27432"/>
                </a:cubicBezTo>
                <a:cubicBezTo>
                  <a:pt x="894" y="14250"/>
                  <a:pt x="667" y="11053"/>
                  <a:pt x="0" y="0"/>
                </a:cubicBezTo>
                <a:close/>
              </a:path>
            </a:pathLst>
          </a:custGeom>
          <a:solidFill>
            <a:srgbClr val="98A67E"/>
          </a:solidFill>
          <a:ln w="41275" cap="rnd">
            <a:solidFill>
              <a:srgbClr val="98A67E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53BEA983-EAAB-42FB-84E9-E77708168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016" y="5440680"/>
            <a:ext cx="3200400" cy="27432"/>
          </a:xfrm>
          <a:custGeom>
            <a:avLst/>
            <a:gdLst>
              <a:gd name="connsiteX0" fmla="*/ 0 w 3200400"/>
              <a:gd name="connsiteY0" fmla="*/ 0 h 27432"/>
              <a:gd name="connsiteX1" fmla="*/ 608076 w 3200400"/>
              <a:gd name="connsiteY1" fmla="*/ 0 h 27432"/>
              <a:gd name="connsiteX2" fmla="*/ 1248156 w 3200400"/>
              <a:gd name="connsiteY2" fmla="*/ 0 h 27432"/>
              <a:gd name="connsiteX3" fmla="*/ 1920240 w 3200400"/>
              <a:gd name="connsiteY3" fmla="*/ 0 h 27432"/>
              <a:gd name="connsiteX4" fmla="*/ 2592324 w 3200400"/>
              <a:gd name="connsiteY4" fmla="*/ 0 h 27432"/>
              <a:gd name="connsiteX5" fmla="*/ 3200400 w 3200400"/>
              <a:gd name="connsiteY5" fmla="*/ 0 h 27432"/>
              <a:gd name="connsiteX6" fmla="*/ 3200400 w 3200400"/>
              <a:gd name="connsiteY6" fmla="*/ 27432 h 27432"/>
              <a:gd name="connsiteX7" fmla="*/ 2496312 w 3200400"/>
              <a:gd name="connsiteY7" fmla="*/ 27432 h 27432"/>
              <a:gd name="connsiteX8" fmla="*/ 1792224 w 3200400"/>
              <a:gd name="connsiteY8" fmla="*/ 27432 h 27432"/>
              <a:gd name="connsiteX9" fmla="*/ 1152144 w 3200400"/>
              <a:gd name="connsiteY9" fmla="*/ 27432 h 27432"/>
              <a:gd name="connsiteX10" fmla="*/ 0 w 3200400"/>
              <a:gd name="connsiteY10" fmla="*/ 27432 h 27432"/>
              <a:gd name="connsiteX11" fmla="*/ 0 w 320040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0400" h="27432" fill="none" extrusionOk="0">
                <a:moveTo>
                  <a:pt x="0" y="0"/>
                </a:moveTo>
                <a:cubicBezTo>
                  <a:pt x="176560" y="-17034"/>
                  <a:pt x="345323" y="-28956"/>
                  <a:pt x="608076" y="0"/>
                </a:cubicBezTo>
                <a:cubicBezTo>
                  <a:pt x="870829" y="28956"/>
                  <a:pt x="955637" y="-27357"/>
                  <a:pt x="1248156" y="0"/>
                </a:cubicBezTo>
                <a:cubicBezTo>
                  <a:pt x="1540675" y="27357"/>
                  <a:pt x="1624069" y="30558"/>
                  <a:pt x="1920240" y="0"/>
                </a:cubicBezTo>
                <a:cubicBezTo>
                  <a:pt x="2216411" y="-30558"/>
                  <a:pt x="2344585" y="12271"/>
                  <a:pt x="2592324" y="0"/>
                </a:cubicBezTo>
                <a:cubicBezTo>
                  <a:pt x="2840063" y="-12271"/>
                  <a:pt x="2987913" y="7129"/>
                  <a:pt x="3200400" y="0"/>
                </a:cubicBezTo>
                <a:cubicBezTo>
                  <a:pt x="3199234" y="7395"/>
                  <a:pt x="3200445" y="21864"/>
                  <a:pt x="3200400" y="27432"/>
                </a:cubicBezTo>
                <a:cubicBezTo>
                  <a:pt x="2991642" y="45977"/>
                  <a:pt x="2778729" y="1200"/>
                  <a:pt x="2496312" y="27432"/>
                </a:cubicBezTo>
                <a:cubicBezTo>
                  <a:pt x="2213895" y="53664"/>
                  <a:pt x="2080041" y="8460"/>
                  <a:pt x="1792224" y="27432"/>
                </a:cubicBezTo>
                <a:cubicBezTo>
                  <a:pt x="1504407" y="46404"/>
                  <a:pt x="1357364" y="6320"/>
                  <a:pt x="1152144" y="27432"/>
                </a:cubicBezTo>
                <a:cubicBezTo>
                  <a:pt x="946924" y="48544"/>
                  <a:pt x="515176" y="6141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00400" h="27432" stroke="0" extrusionOk="0">
                <a:moveTo>
                  <a:pt x="0" y="0"/>
                </a:moveTo>
                <a:cubicBezTo>
                  <a:pt x="273892" y="-2049"/>
                  <a:pt x="368520" y="4190"/>
                  <a:pt x="608076" y="0"/>
                </a:cubicBezTo>
                <a:cubicBezTo>
                  <a:pt x="847632" y="-4190"/>
                  <a:pt x="971999" y="7437"/>
                  <a:pt x="1152144" y="0"/>
                </a:cubicBezTo>
                <a:cubicBezTo>
                  <a:pt x="1332289" y="-7437"/>
                  <a:pt x="1665848" y="24107"/>
                  <a:pt x="1856232" y="0"/>
                </a:cubicBezTo>
                <a:cubicBezTo>
                  <a:pt x="2046616" y="-24107"/>
                  <a:pt x="2167965" y="18079"/>
                  <a:pt x="2464308" y="0"/>
                </a:cubicBezTo>
                <a:cubicBezTo>
                  <a:pt x="2760651" y="-18079"/>
                  <a:pt x="2877599" y="28161"/>
                  <a:pt x="3200400" y="0"/>
                </a:cubicBezTo>
                <a:cubicBezTo>
                  <a:pt x="3200593" y="12649"/>
                  <a:pt x="3199412" y="17989"/>
                  <a:pt x="3200400" y="27432"/>
                </a:cubicBezTo>
                <a:cubicBezTo>
                  <a:pt x="2978255" y="22115"/>
                  <a:pt x="2854979" y="18349"/>
                  <a:pt x="2560320" y="27432"/>
                </a:cubicBezTo>
                <a:cubicBezTo>
                  <a:pt x="2265661" y="36515"/>
                  <a:pt x="2043241" y="2929"/>
                  <a:pt x="1856232" y="27432"/>
                </a:cubicBezTo>
                <a:cubicBezTo>
                  <a:pt x="1669223" y="51935"/>
                  <a:pt x="1428863" y="5228"/>
                  <a:pt x="1312164" y="27432"/>
                </a:cubicBezTo>
                <a:cubicBezTo>
                  <a:pt x="1195465" y="49636"/>
                  <a:pt x="838125" y="31438"/>
                  <a:pt x="672084" y="27432"/>
                </a:cubicBezTo>
                <a:cubicBezTo>
                  <a:pt x="506043" y="23426"/>
                  <a:pt x="200317" y="-1243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41275" cap="rnd">
            <a:solidFill>
              <a:schemeClr val="bg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8021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413824"/>
      </a:dk2>
      <a:lt2>
        <a:srgbClr val="E9E7EC"/>
      </a:lt2>
      <a:accent1>
        <a:srgbClr val="98A67E"/>
      </a:accent1>
      <a:accent2>
        <a:srgbClr val="A7A372"/>
      </a:accent2>
      <a:accent3>
        <a:srgbClr val="B99C7E"/>
      </a:accent3>
      <a:accent4>
        <a:srgbClr val="BA847F"/>
      </a:accent4>
      <a:accent5>
        <a:srgbClr val="C492A2"/>
      </a:accent5>
      <a:accent6>
        <a:srgbClr val="BA7FAB"/>
      </a:accent6>
      <a:hlink>
        <a:srgbClr val="8E79B6"/>
      </a:hlink>
      <a:folHlink>
        <a:srgbClr val="848484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E83C1F785C764F9A38FCBEC29DD7B3" ma:contentTypeVersion="10" ma:contentTypeDescription="Een nieuw document maken." ma:contentTypeScope="" ma:versionID="0fb06cb005f37fafc9543f4e2c773577">
  <xsd:schema xmlns:xsd="http://www.w3.org/2001/XMLSchema" xmlns:xs="http://www.w3.org/2001/XMLSchema" xmlns:p="http://schemas.microsoft.com/office/2006/metadata/properties" xmlns:ns3="fe7f3640-dee9-45f0-a89d-e6c05832ed7a" xmlns:ns4="9912d8de-1901-472a-966c-e2330e0360c6" targetNamespace="http://schemas.microsoft.com/office/2006/metadata/properties" ma:root="true" ma:fieldsID="94563ff4be7fab35ddba5810d93998b2" ns3:_="" ns4:_="">
    <xsd:import namespace="fe7f3640-dee9-45f0-a89d-e6c05832ed7a"/>
    <xsd:import namespace="9912d8de-1901-472a-966c-e2330e0360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f3640-dee9-45f0-a89d-e6c05832ed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2d8de-1901-472a-966c-e2330e0360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6A0D62-55E0-42AA-823F-C456F8BFEC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7f3640-dee9-45f0-a89d-e6c05832ed7a"/>
    <ds:schemaRef ds:uri="9912d8de-1901-472a-966c-e2330e0360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98CEA5-CB6D-45B7-A3D9-6B47807320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695F9E-4A4F-4D33-A303-B40ED5878B06}">
  <ds:schemaRefs>
    <ds:schemaRef ds:uri="http://www.w3.org/XML/1998/namespace"/>
    <ds:schemaRef ds:uri="http://purl.org/dc/terms/"/>
    <ds:schemaRef ds:uri="fe7f3640-dee9-45f0-a89d-e6c05832ed7a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9912d8de-1901-472a-966c-e2330e0360c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520</Words>
  <Application>Microsoft Office PowerPoint</Application>
  <PresentationFormat>Breedbeeld</PresentationFormat>
  <Paragraphs>67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Modern Love</vt:lpstr>
      <vt:lpstr>The Hand</vt:lpstr>
      <vt:lpstr>SketchyVTI</vt:lpstr>
      <vt:lpstr>Geneesmiddelenkennis </vt:lpstr>
      <vt:lpstr>Wat behandelen we:</vt:lpstr>
      <vt:lpstr>Geneesmiddelen bij maagaandoeningen</vt:lpstr>
      <vt:lpstr>Antacida</vt:lpstr>
      <vt:lpstr>Maagzuurproductie-remmende middelen</vt:lpstr>
      <vt:lpstr>Mucosaprotectiva</vt:lpstr>
      <vt:lpstr>Medicijnkuur helicobacter Pylori</vt:lpstr>
      <vt:lpstr>Anti-emetica</vt:lpstr>
      <vt:lpstr>Middelen bij diarree (antidiarrhoica)</vt:lpstr>
      <vt:lpstr>Middelen bij obstipatie</vt:lpstr>
      <vt:lpstr>Middelen bij PDS (spasmolitica)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Geneesmiddelenkennis </dc:title>
  <dc:creator>Hanneke van Tuinen</dc:creator>
  <cp:lastModifiedBy>Hanneke van Tuinen</cp:lastModifiedBy>
  <cp:revision>1</cp:revision>
  <dcterms:created xsi:type="dcterms:W3CDTF">2020-04-03T08:09:44Z</dcterms:created>
  <dcterms:modified xsi:type="dcterms:W3CDTF">2020-04-03T08:21:59Z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0x0101007EE83C1F785C764F9A38FCBEC29DD7B3</vt:lpwstr>
  </property>
</Properties>
</file>